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4630400" cy="8229600"/>
  <p:notesSz cx="8229600" cy="14630400"/>
  <p:embeddedFontLst>
    <p:embeddedFont>
      <p:font typeface="Barlow" panose="00000500000000000000" pitchFamily="2" charset="0"/>
      <p:regular r:id="rId19"/>
      <p:bold r:id="rId20"/>
    </p:embeddedFont>
    <p:embeddedFont>
      <p:font typeface="Barlow Bold" panose="00000800000000000000" pitchFamily="2" charset="0"/>
      <p:bold r:id="rId21"/>
    </p:embeddedFont>
    <p:embeddedFont>
      <p:font typeface="Calibri" panose="020F0502020204030204" pitchFamily="34" charset="0"/>
      <p:regular r:id="rId22"/>
      <p:bold r:id="rId23"/>
      <p:italic r:id="rId24"/>
      <p:boldItalic r:id="rId25"/>
    </p:embeddedFont>
  </p:embeddedFont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6" d="100"/>
          <a:sy n="96" d="100"/>
        </p:scale>
        <p:origin x="387"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demann, Peter" userId="f5a1fc29-efba-4663-9d3e-30449f7b4797" providerId="ADAL" clId="{8F5C994A-F5C9-4E6D-AF48-A2CC6BE1F56F}"/>
    <pc:docChg chg="undo custSel modSld">
      <pc:chgData name="Heidemann, Peter" userId="f5a1fc29-efba-4663-9d3e-30449f7b4797" providerId="ADAL" clId="{8F5C994A-F5C9-4E6D-AF48-A2CC6BE1F56F}" dt="2024-10-15T05:06:14.785" v="176" actId="1076"/>
      <pc:docMkLst>
        <pc:docMk/>
      </pc:docMkLst>
      <pc:sldChg chg="modSp mod">
        <pc:chgData name="Heidemann, Peter" userId="f5a1fc29-efba-4663-9d3e-30449f7b4797" providerId="ADAL" clId="{8F5C994A-F5C9-4E6D-AF48-A2CC6BE1F56F}" dt="2024-10-15T04:51:36.115" v="142" actId="20577"/>
        <pc:sldMkLst>
          <pc:docMk/>
          <pc:sldMk cId="0" sldId="258"/>
        </pc:sldMkLst>
        <pc:spChg chg="mod">
          <ac:chgData name="Heidemann, Peter" userId="f5a1fc29-efba-4663-9d3e-30449f7b4797" providerId="ADAL" clId="{8F5C994A-F5C9-4E6D-AF48-A2CC6BE1F56F}" dt="2024-10-15T04:51:36.115" v="142" actId="20577"/>
          <ac:spMkLst>
            <pc:docMk/>
            <pc:sldMk cId="0" sldId="258"/>
            <ac:spMk id="8" creationId="{00000000-0000-0000-0000-000000000000}"/>
          </ac:spMkLst>
        </pc:spChg>
      </pc:sldChg>
      <pc:sldChg chg="addSp delSp modSp mod">
        <pc:chgData name="Heidemann, Peter" userId="f5a1fc29-efba-4663-9d3e-30449f7b4797" providerId="ADAL" clId="{8F5C994A-F5C9-4E6D-AF48-A2CC6BE1F56F}" dt="2024-10-15T04:51:53.276" v="145" actId="20577"/>
        <pc:sldMkLst>
          <pc:docMk/>
          <pc:sldMk cId="0" sldId="259"/>
        </pc:sldMkLst>
        <pc:spChg chg="mod">
          <ac:chgData name="Heidemann, Peter" userId="f5a1fc29-efba-4663-9d3e-30449f7b4797" providerId="ADAL" clId="{8F5C994A-F5C9-4E6D-AF48-A2CC6BE1F56F}" dt="2024-10-15T04:51:53.276" v="145" actId="20577"/>
          <ac:spMkLst>
            <pc:docMk/>
            <pc:sldMk cId="0" sldId="259"/>
            <ac:spMk id="10" creationId="{00000000-0000-0000-0000-000000000000}"/>
          </ac:spMkLst>
        </pc:spChg>
        <pc:picChg chg="add mod">
          <ac:chgData name="Heidemann, Peter" userId="f5a1fc29-efba-4663-9d3e-30449f7b4797" providerId="ADAL" clId="{8F5C994A-F5C9-4E6D-AF48-A2CC6BE1F56F}" dt="2024-10-15T04:31:13.301" v="29" actId="1076"/>
          <ac:picMkLst>
            <pc:docMk/>
            <pc:sldMk cId="0" sldId="259"/>
            <ac:picMk id="28" creationId="{EE44F81C-9B33-4537-A06F-CAA77E451B7C}"/>
          </ac:picMkLst>
        </pc:picChg>
        <pc:picChg chg="add mod">
          <ac:chgData name="Heidemann, Peter" userId="f5a1fc29-efba-4663-9d3e-30449f7b4797" providerId="ADAL" clId="{8F5C994A-F5C9-4E6D-AF48-A2CC6BE1F56F}" dt="2024-10-15T04:38:53.563" v="47" actId="1076"/>
          <ac:picMkLst>
            <pc:docMk/>
            <pc:sldMk cId="0" sldId="259"/>
            <ac:picMk id="30" creationId="{A1AF1910-08BC-4FCB-B31D-7F2C87C7FA0C}"/>
          </ac:picMkLst>
        </pc:picChg>
        <pc:picChg chg="add del mod">
          <ac:chgData name="Heidemann, Peter" userId="f5a1fc29-efba-4663-9d3e-30449f7b4797" providerId="ADAL" clId="{8F5C994A-F5C9-4E6D-AF48-A2CC6BE1F56F}" dt="2024-10-15T04:34:46.210" v="32" actId="478"/>
          <ac:picMkLst>
            <pc:docMk/>
            <pc:sldMk cId="0" sldId="259"/>
            <ac:picMk id="32" creationId="{B8ABC81E-7C0F-44C4-A2FB-4098DAEDDC96}"/>
          </ac:picMkLst>
        </pc:picChg>
        <pc:picChg chg="add mod">
          <ac:chgData name="Heidemann, Peter" userId="f5a1fc29-efba-4663-9d3e-30449f7b4797" providerId="ADAL" clId="{8F5C994A-F5C9-4E6D-AF48-A2CC6BE1F56F}" dt="2024-10-15T04:38:45.811" v="45" actId="1076"/>
          <ac:picMkLst>
            <pc:docMk/>
            <pc:sldMk cId="0" sldId="259"/>
            <ac:picMk id="34" creationId="{B43A9383-8BF8-4C4C-ACF4-6C68EBD0409E}"/>
          </ac:picMkLst>
        </pc:picChg>
        <pc:picChg chg="add mod">
          <ac:chgData name="Heidemann, Peter" userId="f5a1fc29-efba-4663-9d3e-30449f7b4797" providerId="ADAL" clId="{8F5C994A-F5C9-4E6D-AF48-A2CC6BE1F56F}" dt="2024-10-15T04:38:40.998" v="44" actId="1076"/>
          <ac:picMkLst>
            <pc:docMk/>
            <pc:sldMk cId="0" sldId="259"/>
            <ac:picMk id="1026" creationId="{864F9C4D-1814-4451-81CC-5501EAB272E5}"/>
          </ac:picMkLst>
        </pc:picChg>
      </pc:sldChg>
      <pc:sldChg chg="addSp modSp mod">
        <pc:chgData name="Heidemann, Peter" userId="f5a1fc29-efba-4663-9d3e-30449f7b4797" providerId="ADAL" clId="{8F5C994A-F5C9-4E6D-AF48-A2CC6BE1F56F}" dt="2024-10-15T05:06:14.785" v="176" actId="1076"/>
        <pc:sldMkLst>
          <pc:docMk/>
          <pc:sldMk cId="0" sldId="261"/>
        </pc:sldMkLst>
        <pc:picChg chg="add mod">
          <ac:chgData name="Heidemann, Peter" userId="f5a1fc29-efba-4663-9d3e-30449f7b4797" providerId="ADAL" clId="{8F5C994A-F5C9-4E6D-AF48-A2CC6BE1F56F}" dt="2024-10-15T05:06:14.785" v="176" actId="1076"/>
          <ac:picMkLst>
            <pc:docMk/>
            <pc:sldMk cId="0" sldId="261"/>
            <ac:picMk id="15" creationId="{03C5F8B1-57E4-4AE2-A23D-7422F0E97B31}"/>
          </ac:picMkLst>
        </pc:picChg>
      </pc:sldChg>
      <pc:sldChg chg="addSp modSp mod">
        <pc:chgData name="Heidemann, Peter" userId="f5a1fc29-efba-4663-9d3e-30449f7b4797" providerId="ADAL" clId="{8F5C994A-F5C9-4E6D-AF48-A2CC6BE1F56F}" dt="2024-10-15T05:02:53.881" v="156" actId="1076"/>
        <pc:sldMkLst>
          <pc:docMk/>
          <pc:sldMk cId="0" sldId="264"/>
        </pc:sldMkLst>
        <pc:picChg chg="add mod">
          <ac:chgData name="Heidemann, Peter" userId="f5a1fc29-efba-4663-9d3e-30449f7b4797" providerId="ADAL" clId="{8F5C994A-F5C9-4E6D-AF48-A2CC6BE1F56F}" dt="2024-10-15T05:02:53.881" v="156" actId="1076"/>
          <ac:picMkLst>
            <pc:docMk/>
            <pc:sldMk cId="0" sldId="264"/>
            <ac:picMk id="18" creationId="{A66B060B-7B63-416C-BFFA-ABB98CC88F6F}"/>
          </ac:picMkLst>
        </pc:picChg>
      </pc:sldChg>
      <pc:sldChg chg="addSp delSp modSp mod">
        <pc:chgData name="Heidemann, Peter" userId="f5a1fc29-efba-4663-9d3e-30449f7b4797" providerId="ADAL" clId="{8F5C994A-F5C9-4E6D-AF48-A2CC6BE1F56F}" dt="2024-10-15T05:04:07.286" v="167" actId="1076"/>
        <pc:sldMkLst>
          <pc:docMk/>
          <pc:sldMk cId="0" sldId="265"/>
        </pc:sldMkLst>
        <pc:picChg chg="add mod">
          <ac:chgData name="Heidemann, Peter" userId="f5a1fc29-efba-4663-9d3e-30449f7b4797" providerId="ADAL" clId="{8F5C994A-F5C9-4E6D-AF48-A2CC6BE1F56F}" dt="2024-10-15T05:03:29.788" v="162" actId="1076"/>
          <ac:picMkLst>
            <pc:docMk/>
            <pc:sldMk cId="0" sldId="265"/>
            <ac:picMk id="25" creationId="{384E3727-9004-4BBF-A311-A0B68CD791E6}"/>
          </ac:picMkLst>
        </pc:picChg>
        <pc:picChg chg="add del mod">
          <ac:chgData name="Heidemann, Peter" userId="f5a1fc29-efba-4663-9d3e-30449f7b4797" providerId="ADAL" clId="{8F5C994A-F5C9-4E6D-AF48-A2CC6BE1F56F}" dt="2024-10-15T05:03:33.907" v="165" actId="478"/>
          <ac:picMkLst>
            <pc:docMk/>
            <pc:sldMk cId="0" sldId="265"/>
            <ac:picMk id="27" creationId="{E300BA58-877A-420D-9782-F70727B034B4}"/>
          </ac:picMkLst>
        </pc:picChg>
        <pc:picChg chg="add mod">
          <ac:chgData name="Heidemann, Peter" userId="f5a1fc29-efba-4663-9d3e-30449f7b4797" providerId="ADAL" clId="{8F5C994A-F5C9-4E6D-AF48-A2CC6BE1F56F}" dt="2024-10-15T05:04:07.286" v="167" actId="1076"/>
          <ac:picMkLst>
            <pc:docMk/>
            <pc:sldMk cId="0" sldId="265"/>
            <ac:picMk id="28" creationId="{BB42E836-601A-41F4-A008-E6A6E885C503}"/>
          </ac:picMkLst>
        </pc:picChg>
      </pc:sldChg>
      <pc:sldChg chg="addSp modSp mod">
        <pc:chgData name="Heidemann, Peter" userId="f5a1fc29-efba-4663-9d3e-30449f7b4797" providerId="ADAL" clId="{8F5C994A-F5C9-4E6D-AF48-A2CC6BE1F56F}" dt="2024-10-15T05:05:35.395" v="172" actId="1076"/>
        <pc:sldMkLst>
          <pc:docMk/>
          <pc:sldMk cId="0" sldId="266"/>
        </pc:sldMkLst>
        <pc:picChg chg="add mod">
          <ac:chgData name="Heidemann, Peter" userId="f5a1fc29-efba-4663-9d3e-30449f7b4797" providerId="ADAL" clId="{8F5C994A-F5C9-4E6D-AF48-A2CC6BE1F56F}" dt="2024-10-15T05:05:35.395" v="172" actId="1076"/>
          <ac:picMkLst>
            <pc:docMk/>
            <pc:sldMk cId="0" sldId="266"/>
            <ac:picMk id="20" creationId="{1AC9B0EF-BBB2-4E5B-B6BC-96B43B223FE7}"/>
          </ac:picMkLst>
        </pc:picChg>
      </pc:sldChg>
      <pc:sldChg chg="addSp modSp mod">
        <pc:chgData name="Heidemann, Peter" userId="f5a1fc29-efba-4663-9d3e-30449f7b4797" providerId="ADAL" clId="{8F5C994A-F5C9-4E6D-AF48-A2CC6BE1F56F}" dt="2024-10-15T05:04:44.193" v="170" actId="1076"/>
        <pc:sldMkLst>
          <pc:docMk/>
          <pc:sldMk cId="0" sldId="268"/>
        </pc:sldMkLst>
        <pc:picChg chg="mod">
          <ac:chgData name="Heidemann, Peter" userId="f5a1fc29-efba-4663-9d3e-30449f7b4797" providerId="ADAL" clId="{8F5C994A-F5C9-4E6D-AF48-A2CC6BE1F56F}" dt="2024-10-15T04:41:46.596" v="49" actId="1076"/>
          <ac:picMkLst>
            <pc:docMk/>
            <pc:sldMk cId="0" sldId="268"/>
            <ac:picMk id="2" creationId="{00000000-0000-0000-0000-000000000000}"/>
          </ac:picMkLst>
        </pc:picChg>
        <pc:picChg chg="add mod">
          <ac:chgData name="Heidemann, Peter" userId="f5a1fc29-efba-4663-9d3e-30449f7b4797" providerId="ADAL" clId="{8F5C994A-F5C9-4E6D-AF48-A2CC6BE1F56F}" dt="2024-10-15T05:04:44.193" v="170" actId="1076"/>
          <ac:picMkLst>
            <pc:docMk/>
            <pc:sldMk cId="0" sldId="268"/>
            <ac:picMk id="15" creationId="{62DF748C-F578-4449-856A-E21D73DE82E2}"/>
          </ac:picMkLst>
        </pc:picChg>
      </pc:sldChg>
      <pc:sldChg chg="modSp mod">
        <pc:chgData name="Heidemann, Peter" userId="f5a1fc29-efba-4663-9d3e-30449f7b4797" providerId="ADAL" clId="{8F5C994A-F5C9-4E6D-AF48-A2CC6BE1F56F}" dt="2024-10-15T04:24:50.112" v="14" actId="20577"/>
        <pc:sldMkLst>
          <pc:docMk/>
          <pc:sldMk cId="0" sldId="269"/>
        </pc:sldMkLst>
        <pc:spChg chg="mod">
          <ac:chgData name="Heidemann, Peter" userId="f5a1fc29-efba-4663-9d3e-30449f7b4797" providerId="ADAL" clId="{8F5C994A-F5C9-4E6D-AF48-A2CC6BE1F56F}" dt="2024-10-15T04:24:50.112" v="14" actId="20577"/>
          <ac:spMkLst>
            <pc:docMk/>
            <pc:sldMk cId="0" sldId="269"/>
            <ac:spMk id="6" creationId="{00000000-0000-0000-0000-000000000000}"/>
          </ac:spMkLst>
        </pc:spChg>
        <pc:spChg chg="mod">
          <ac:chgData name="Heidemann, Peter" userId="f5a1fc29-efba-4663-9d3e-30449f7b4797" providerId="ADAL" clId="{8F5C994A-F5C9-4E6D-AF48-A2CC6BE1F56F}" dt="2024-10-15T04:24:39.331" v="8" actId="20577"/>
          <ac:spMkLst>
            <pc:docMk/>
            <pc:sldMk cId="0" sldId="269"/>
            <ac:spMk id="10" creationId="{00000000-0000-0000-0000-000000000000}"/>
          </ac:spMkLst>
        </pc:spChg>
      </pc:sldChg>
      <pc:sldChg chg="modSp mod">
        <pc:chgData name="Heidemann, Peter" userId="f5a1fc29-efba-4663-9d3e-30449f7b4797" providerId="ADAL" clId="{8F5C994A-F5C9-4E6D-AF48-A2CC6BE1F56F}" dt="2024-10-15T04:49:17.407" v="128" actId="14100"/>
        <pc:sldMkLst>
          <pc:docMk/>
          <pc:sldMk cId="0" sldId="270"/>
        </pc:sldMkLst>
        <pc:spChg chg="mod">
          <ac:chgData name="Heidemann, Peter" userId="f5a1fc29-efba-4663-9d3e-30449f7b4797" providerId="ADAL" clId="{8F5C994A-F5C9-4E6D-AF48-A2CC6BE1F56F}" dt="2024-10-15T04:49:17.407" v="128" actId="14100"/>
          <ac:spMkLst>
            <pc:docMk/>
            <pc:sldMk cId="0" sldId="270"/>
            <ac:spMk id="2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215800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A081B">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8.png"/><Relationship Id="rId5" Type="http://schemas.openxmlformats.org/officeDocument/2006/relationships/image" Target="../media/image5.pn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5.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7.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67462" y="1793200"/>
            <a:ext cx="7381875" cy="1930241"/>
          </a:xfrm>
          <a:prstGeom prst="rect">
            <a:avLst/>
          </a:prstGeom>
          <a:noFill/>
          <a:ln/>
        </p:spPr>
        <p:txBody>
          <a:bodyPr wrap="square" lIns="0" tIns="0" rIns="0" bIns="0" rtlCol="0" anchor="t"/>
          <a:lstStyle/>
          <a:p>
            <a:pPr marL="0" indent="0">
              <a:lnSpc>
                <a:spcPts val="7550"/>
              </a:lnSpc>
              <a:buNone/>
            </a:pPr>
            <a:r>
              <a:rPr lang="en-US" sz="6050" b="1" dirty="0">
                <a:solidFill>
                  <a:srgbClr val="F0FCFF"/>
                </a:solidFill>
                <a:latin typeface="Spline Sans Bold" pitchFamily="34" charset="0"/>
                <a:ea typeface="Spline Sans Bold" pitchFamily="34" charset="-122"/>
                <a:cs typeface="Spline Sans Bold" pitchFamily="34" charset="-120"/>
              </a:rPr>
              <a:t>Grundlagen der Medientechnik</a:t>
            </a:r>
            <a:endParaRPr lang="en-US" sz="6050" dirty="0"/>
          </a:p>
        </p:txBody>
      </p:sp>
      <p:sp>
        <p:nvSpPr>
          <p:cNvPr id="4" name="Text 1"/>
          <p:cNvSpPr/>
          <p:nvPr/>
        </p:nvSpPr>
        <p:spPr>
          <a:xfrm>
            <a:off x="6367462" y="4100989"/>
            <a:ext cx="7381875" cy="1611630"/>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Willkommen zu den Grundlagen der Medientechnik an der HWG Ludwigshafen. In diesem Kurs lernen Sie die essentiellen Aspekte der modernen Medientechnik kennen. Wir werden uns mit Bild- und Tonübertragung sowie technischer Ausstattung befassen.</a:t>
            </a:r>
            <a:endParaRPr lang="en-US" sz="1950" dirty="0"/>
          </a:p>
        </p:txBody>
      </p:sp>
      <p:sp>
        <p:nvSpPr>
          <p:cNvPr id="5" name="Shape 2"/>
          <p:cNvSpPr/>
          <p:nvPr/>
        </p:nvSpPr>
        <p:spPr>
          <a:xfrm>
            <a:off x="6367462" y="6014561"/>
            <a:ext cx="402788" cy="402788"/>
          </a:xfrm>
          <a:prstGeom prst="roundRect">
            <a:avLst>
              <a:gd name="adj" fmla="val 22699498"/>
            </a:avLst>
          </a:prstGeom>
          <a:noFill/>
          <a:ln w="7620">
            <a:solidFill>
              <a:srgbClr val="FFFFFF"/>
            </a:solidFill>
            <a:prstDash val="solid"/>
          </a:ln>
        </p:spPr>
      </p:sp>
      <p:sp>
        <p:nvSpPr>
          <p:cNvPr id="7" name="Text 3"/>
          <p:cNvSpPr/>
          <p:nvPr/>
        </p:nvSpPr>
        <p:spPr>
          <a:xfrm>
            <a:off x="6896100" y="5995749"/>
            <a:ext cx="2622947" cy="440531"/>
          </a:xfrm>
          <a:prstGeom prst="rect">
            <a:avLst/>
          </a:prstGeom>
          <a:noFill/>
          <a:ln/>
        </p:spPr>
        <p:txBody>
          <a:bodyPr wrap="none" lIns="0" tIns="0" rIns="0" bIns="0" rtlCol="0" anchor="t"/>
          <a:lstStyle/>
          <a:p>
            <a:pPr marL="0" indent="0" algn="l">
              <a:lnSpc>
                <a:spcPts val="3450"/>
              </a:lnSpc>
              <a:buNone/>
            </a:pPr>
            <a:r>
              <a:rPr lang="en-US" sz="2450" b="1" dirty="0">
                <a:solidFill>
                  <a:srgbClr val="E0E4E6"/>
                </a:solidFill>
                <a:latin typeface="Barlow Bold" pitchFamily="34" charset="0"/>
                <a:ea typeface="Barlow Bold" pitchFamily="34" charset="-122"/>
                <a:cs typeface="Barlow Bold" pitchFamily="34" charset="-120"/>
              </a:rPr>
              <a:t>Peter Heidemann</a:t>
            </a:r>
            <a:endParaRPr lang="en-US" sz="2450" dirty="0"/>
          </a:p>
        </p:txBody>
      </p:sp>
      <p:pic>
        <p:nvPicPr>
          <p:cNvPr id="10" name="Grafik 9">
            <a:extLst>
              <a:ext uri="{FF2B5EF4-FFF2-40B4-BE49-F238E27FC236}">
                <a16:creationId xmlns:a16="http://schemas.microsoft.com/office/drawing/2014/main" id="{E1579F35-DB73-431C-82BE-7F730B165E0A}"/>
              </a:ext>
            </a:extLst>
          </p:cNvPr>
          <p:cNvPicPr>
            <a:picLocks noChangeAspect="1"/>
          </p:cNvPicPr>
          <p:nvPr/>
        </p:nvPicPr>
        <p:blipFill>
          <a:blip r:embed="rId4"/>
          <a:stretch>
            <a:fillRect/>
          </a:stretch>
        </p:blipFill>
        <p:spPr>
          <a:xfrm>
            <a:off x="12872824" y="7780474"/>
            <a:ext cx="1676412" cy="37147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64248" y="691515"/>
            <a:ext cx="6900386" cy="696754"/>
          </a:xfrm>
          <a:prstGeom prst="rect">
            <a:avLst/>
          </a:prstGeom>
          <a:noFill/>
          <a:ln/>
        </p:spPr>
        <p:txBody>
          <a:bodyPr wrap="none" lIns="0" tIns="0" rIns="0" bIns="0" rtlCol="0" anchor="t"/>
          <a:lstStyle/>
          <a:p>
            <a:pPr marL="0" indent="0">
              <a:lnSpc>
                <a:spcPts val="5450"/>
              </a:lnSpc>
              <a:buNone/>
            </a:pPr>
            <a:r>
              <a:rPr lang="en-US" sz="4350" b="1" dirty="0">
                <a:solidFill>
                  <a:srgbClr val="F0FCFF"/>
                </a:solidFill>
                <a:latin typeface="Spline Sans Bold" pitchFamily="34" charset="0"/>
                <a:ea typeface="Spline Sans Bold" pitchFamily="34" charset="-122"/>
                <a:cs typeface="Spline Sans Bold" pitchFamily="34" charset="-120"/>
              </a:rPr>
              <a:t>Einführung und Tagesziele</a:t>
            </a:r>
            <a:endParaRPr lang="en-US" sz="4350" dirty="0"/>
          </a:p>
        </p:txBody>
      </p:sp>
      <p:sp>
        <p:nvSpPr>
          <p:cNvPr id="4" name="Shape 1"/>
          <p:cNvSpPr/>
          <p:nvPr/>
        </p:nvSpPr>
        <p:spPr>
          <a:xfrm>
            <a:off x="6364248" y="2046684"/>
            <a:ext cx="564356" cy="564356"/>
          </a:xfrm>
          <a:prstGeom prst="roundRect">
            <a:avLst>
              <a:gd name="adj" fmla="val 66670"/>
            </a:avLst>
          </a:prstGeom>
          <a:solidFill>
            <a:srgbClr val="0A081B"/>
          </a:solidFill>
          <a:ln w="30480">
            <a:solidFill>
              <a:srgbClr val="16FFBB"/>
            </a:solidFill>
            <a:prstDash val="solid"/>
          </a:ln>
        </p:spPr>
      </p:sp>
      <p:sp>
        <p:nvSpPr>
          <p:cNvPr id="5" name="Text 2"/>
          <p:cNvSpPr/>
          <p:nvPr/>
        </p:nvSpPr>
        <p:spPr>
          <a:xfrm>
            <a:off x="6548438" y="2166877"/>
            <a:ext cx="144661" cy="334447"/>
          </a:xfrm>
          <a:prstGeom prst="rect">
            <a:avLst/>
          </a:prstGeom>
          <a:noFill/>
          <a:ln/>
        </p:spPr>
        <p:txBody>
          <a:bodyPr wrap="none" lIns="0" tIns="0" rIns="0" bIns="0" rtlCol="0" anchor="t"/>
          <a:lstStyle/>
          <a:p>
            <a:pPr marL="0" indent="0" algn="ctr">
              <a:lnSpc>
                <a:spcPts val="2600"/>
              </a:lnSpc>
              <a:buNone/>
            </a:pPr>
            <a:r>
              <a:rPr lang="en-US" sz="2600" b="1" dirty="0">
                <a:solidFill>
                  <a:srgbClr val="E0E4E6"/>
                </a:solidFill>
                <a:latin typeface="Spline Sans Bold" pitchFamily="34" charset="0"/>
                <a:ea typeface="Spline Sans Bold" pitchFamily="34" charset="-122"/>
                <a:cs typeface="Spline Sans Bold" pitchFamily="34" charset="-120"/>
              </a:rPr>
              <a:t>1</a:t>
            </a:r>
            <a:endParaRPr lang="en-US" sz="2600" dirty="0"/>
          </a:p>
        </p:txBody>
      </p:sp>
      <p:sp>
        <p:nvSpPr>
          <p:cNvPr id="6" name="Text 3"/>
          <p:cNvSpPr/>
          <p:nvPr/>
        </p:nvSpPr>
        <p:spPr>
          <a:xfrm>
            <a:off x="7179350" y="2046684"/>
            <a:ext cx="3102680" cy="696754"/>
          </a:xfrm>
          <a:prstGeom prst="rect">
            <a:avLst/>
          </a:prstGeom>
          <a:noFill/>
          <a:ln/>
        </p:spPr>
        <p:txBody>
          <a:bodyPr wrap="square" lIns="0" tIns="0" rIns="0" bIns="0" rtlCol="0" anchor="t"/>
          <a:lstStyle/>
          <a:p>
            <a:pPr marL="0" indent="0">
              <a:lnSpc>
                <a:spcPts val="2700"/>
              </a:lnSpc>
              <a:buNone/>
            </a:pPr>
            <a:r>
              <a:rPr lang="en-US" sz="2150" b="1" dirty="0">
                <a:solidFill>
                  <a:srgbClr val="E0E4E6"/>
                </a:solidFill>
                <a:latin typeface="Spline Sans Bold" pitchFamily="34" charset="0"/>
                <a:ea typeface="Spline Sans Bold" pitchFamily="34" charset="-122"/>
                <a:cs typeface="Spline Sans Bold" pitchFamily="34" charset="-120"/>
              </a:rPr>
              <a:t>Grundlagenverständnis</a:t>
            </a:r>
            <a:endParaRPr lang="en-US" sz="2150" dirty="0"/>
          </a:p>
        </p:txBody>
      </p:sp>
      <p:sp>
        <p:nvSpPr>
          <p:cNvPr id="7" name="Text 4"/>
          <p:cNvSpPr/>
          <p:nvPr/>
        </p:nvSpPr>
        <p:spPr>
          <a:xfrm>
            <a:off x="7179350" y="2893933"/>
            <a:ext cx="2753678" cy="2408158"/>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Wir erarbeiten ein solides Fundament in der Medientechnik. Dies umfasst Konzepte und Technologien an der HWG LU </a:t>
            </a:r>
            <a:endParaRPr lang="en-US" sz="1950" dirty="0"/>
          </a:p>
        </p:txBody>
      </p:sp>
      <p:sp>
        <p:nvSpPr>
          <p:cNvPr id="8" name="Shape 5"/>
          <p:cNvSpPr/>
          <p:nvPr/>
        </p:nvSpPr>
        <p:spPr>
          <a:xfrm>
            <a:off x="10333473" y="1997329"/>
            <a:ext cx="564356" cy="564356"/>
          </a:xfrm>
          <a:prstGeom prst="roundRect">
            <a:avLst>
              <a:gd name="adj" fmla="val 66670"/>
            </a:avLst>
          </a:prstGeom>
          <a:solidFill>
            <a:srgbClr val="0A081B"/>
          </a:solidFill>
          <a:ln w="30480">
            <a:solidFill>
              <a:srgbClr val="29DDDA"/>
            </a:solidFill>
            <a:prstDash val="solid"/>
          </a:ln>
        </p:spPr>
      </p:sp>
      <p:sp>
        <p:nvSpPr>
          <p:cNvPr id="9" name="Text 6"/>
          <p:cNvSpPr/>
          <p:nvPr/>
        </p:nvSpPr>
        <p:spPr>
          <a:xfrm>
            <a:off x="10522663" y="2112283"/>
            <a:ext cx="185976" cy="334447"/>
          </a:xfrm>
          <a:prstGeom prst="rect">
            <a:avLst/>
          </a:prstGeom>
          <a:noFill/>
          <a:ln/>
        </p:spPr>
        <p:txBody>
          <a:bodyPr wrap="none" lIns="0" tIns="0" rIns="0" bIns="0" rtlCol="0" anchor="t"/>
          <a:lstStyle/>
          <a:p>
            <a:pPr marL="0" indent="0" algn="ctr">
              <a:lnSpc>
                <a:spcPts val="2600"/>
              </a:lnSpc>
              <a:buNone/>
            </a:pPr>
            <a:r>
              <a:rPr lang="en-US" sz="2600" b="1" dirty="0">
                <a:solidFill>
                  <a:srgbClr val="E0E4E6"/>
                </a:solidFill>
                <a:latin typeface="Spline Sans Bold" pitchFamily="34" charset="0"/>
                <a:ea typeface="Spline Sans Bold" pitchFamily="34" charset="-122"/>
                <a:cs typeface="Spline Sans Bold" pitchFamily="34" charset="-120"/>
              </a:rPr>
              <a:t>2</a:t>
            </a:r>
            <a:endParaRPr lang="en-US" sz="2600" dirty="0"/>
          </a:p>
        </p:txBody>
      </p:sp>
      <p:sp>
        <p:nvSpPr>
          <p:cNvPr id="10" name="Text 7"/>
          <p:cNvSpPr/>
          <p:nvPr/>
        </p:nvSpPr>
        <p:spPr>
          <a:xfrm>
            <a:off x="10998875" y="2046684"/>
            <a:ext cx="2753678" cy="696754"/>
          </a:xfrm>
          <a:prstGeom prst="rect">
            <a:avLst/>
          </a:prstGeom>
          <a:noFill/>
          <a:ln/>
        </p:spPr>
        <p:txBody>
          <a:bodyPr wrap="square" lIns="0" tIns="0" rIns="0" bIns="0" rtlCol="0" anchor="t"/>
          <a:lstStyle/>
          <a:p>
            <a:pPr marL="0" indent="0">
              <a:lnSpc>
                <a:spcPts val="2700"/>
              </a:lnSpc>
              <a:buNone/>
            </a:pPr>
            <a:r>
              <a:rPr lang="en-US" sz="2150" b="1" dirty="0">
                <a:solidFill>
                  <a:srgbClr val="E0E4E6"/>
                </a:solidFill>
                <a:latin typeface="Spline Sans Bold" pitchFamily="34" charset="0"/>
                <a:ea typeface="Spline Sans Bold" pitchFamily="34" charset="-122"/>
                <a:cs typeface="Spline Sans Bold" pitchFamily="34" charset="-120"/>
              </a:rPr>
              <a:t>Technische Problemlösung</a:t>
            </a:r>
            <a:endParaRPr lang="en-US" sz="2150" dirty="0"/>
          </a:p>
        </p:txBody>
      </p:sp>
      <p:sp>
        <p:nvSpPr>
          <p:cNvPr id="11" name="Text 8"/>
          <p:cNvSpPr/>
          <p:nvPr/>
        </p:nvSpPr>
        <p:spPr>
          <a:xfrm>
            <a:off x="10998875" y="2893933"/>
            <a:ext cx="2753678" cy="2809518"/>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Sie lernen, häufige technische Herausforderungen selbstständig zu bewältigen. Praktische Übungen stärken Ihre Fähigkeiten.</a:t>
            </a:r>
            <a:endParaRPr lang="en-US" sz="1950" dirty="0"/>
          </a:p>
        </p:txBody>
      </p:sp>
      <p:sp>
        <p:nvSpPr>
          <p:cNvPr id="12" name="Shape 9"/>
          <p:cNvSpPr/>
          <p:nvPr/>
        </p:nvSpPr>
        <p:spPr>
          <a:xfrm>
            <a:off x="6364248" y="6236375"/>
            <a:ext cx="564356" cy="564356"/>
          </a:xfrm>
          <a:prstGeom prst="roundRect">
            <a:avLst>
              <a:gd name="adj" fmla="val 66670"/>
            </a:avLst>
          </a:prstGeom>
          <a:solidFill>
            <a:srgbClr val="0A081B"/>
          </a:solidFill>
          <a:ln w="30480">
            <a:solidFill>
              <a:srgbClr val="37A7E7"/>
            </a:solidFill>
            <a:prstDash val="solid"/>
          </a:ln>
        </p:spPr>
      </p:sp>
      <p:sp>
        <p:nvSpPr>
          <p:cNvPr id="13" name="Text 10"/>
          <p:cNvSpPr/>
          <p:nvPr/>
        </p:nvSpPr>
        <p:spPr>
          <a:xfrm>
            <a:off x="6548438" y="6351270"/>
            <a:ext cx="195858" cy="334447"/>
          </a:xfrm>
          <a:prstGeom prst="rect">
            <a:avLst/>
          </a:prstGeom>
          <a:noFill/>
          <a:ln/>
        </p:spPr>
        <p:txBody>
          <a:bodyPr wrap="none" lIns="0" tIns="0" rIns="0" bIns="0" rtlCol="0" anchor="t"/>
          <a:lstStyle/>
          <a:p>
            <a:pPr marL="0" indent="0" algn="ctr">
              <a:lnSpc>
                <a:spcPts val="2600"/>
              </a:lnSpc>
              <a:buNone/>
            </a:pPr>
            <a:r>
              <a:rPr lang="en-US" sz="2600" b="1" dirty="0">
                <a:solidFill>
                  <a:srgbClr val="E0E4E6"/>
                </a:solidFill>
                <a:latin typeface="Spline Sans Bold" pitchFamily="34" charset="0"/>
                <a:ea typeface="Spline Sans Bold" pitchFamily="34" charset="-122"/>
                <a:cs typeface="Spline Sans Bold" pitchFamily="34" charset="-120"/>
              </a:rPr>
              <a:t>3</a:t>
            </a:r>
            <a:endParaRPr lang="en-US" sz="2600" dirty="0"/>
          </a:p>
        </p:txBody>
      </p:sp>
      <p:sp>
        <p:nvSpPr>
          <p:cNvPr id="14" name="Text 11"/>
          <p:cNvSpPr/>
          <p:nvPr/>
        </p:nvSpPr>
        <p:spPr>
          <a:xfrm>
            <a:off x="7179350" y="6236375"/>
            <a:ext cx="3794760" cy="348377"/>
          </a:xfrm>
          <a:prstGeom prst="rect">
            <a:avLst/>
          </a:prstGeom>
          <a:noFill/>
          <a:ln/>
        </p:spPr>
        <p:txBody>
          <a:bodyPr wrap="none" lIns="0" tIns="0" rIns="0" bIns="0" rtlCol="0" anchor="t"/>
          <a:lstStyle/>
          <a:p>
            <a:pPr marL="0" indent="0">
              <a:lnSpc>
                <a:spcPts val="2700"/>
              </a:lnSpc>
              <a:buNone/>
            </a:pPr>
            <a:r>
              <a:rPr lang="en-US" sz="2150" b="1" dirty="0">
                <a:solidFill>
                  <a:srgbClr val="E0E4E6"/>
                </a:solidFill>
                <a:latin typeface="Spline Sans Bold" pitchFamily="34" charset="0"/>
                <a:ea typeface="Spline Sans Bold" pitchFamily="34" charset="-122"/>
                <a:cs typeface="Spline Sans Bold" pitchFamily="34" charset="-120"/>
              </a:rPr>
              <a:t>Effektive Gerätehandhabung</a:t>
            </a:r>
            <a:endParaRPr lang="en-US" sz="2150" dirty="0"/>
          </a:p>
        </p:txBody>
      </p:sp>
      <p:sp>
        <p:nvSpPr>
          <p:cNvPr id="15" name="Text 12"/>
          <p:cNvSpPr/>
          <p:nvPr/>
        </p:nvSpPr>
        <p:spPr>
          <a:xfrm>
            <a:off x="7179350" y="6735247"/>
            <a:ext cx="6573203" cy="802719"/>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Wir erkunden die technische Ausstattung der HWG. Sie lernen, diese optimal einzusetzen.</a:t>
            </a:r>
            <a:endParaRPr lang="en-US" sz="1950" dirty="0"/>
          </a:p>
        </p:txBody>
      </p:sp>
      <p:pic>
        <p:nvPicPr>
          <p:cNvPr id="17" name="Grafik 16">
            <a:extLst>
              <a:ext uri="{FF2B5EF4-FFF2-40B4-BE49-F238E27FC236}">
                <a16:creationId xmlns:a16="http://schemas.microsoft.com/office/drawing/2014/main" id="{780D3675-47EC-454A-8317-E334C9B4BC18}"/>
              </a:ext>
            </a:extLst>
          </p:cNvPr>
          <p:cNvPicPr>
            <a:picLocks noChangeAspect="1"/>
          </p:cNvPicPr>
          <p:nvPr/>
        </p:nvPicPr>
        <p:blipFill>
          <a:blip r:embed="rId4"/>
          <a:stretch>
            <a:fillRect/>
          </a:stretch>
        </p:blipFill>
        <p:spPr>
          <a:xfrm>
            <a:off x="12838038" y="7738816"/>
            <a:ext cx="1676412" cy="37147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881063" y="2029301"/>
            <a:ext cx="6722388" cy="699254"/>
          </a:xfrm>
          <a:prstGeom prst="rect">
            <a:avLst/>
          </a:prstGeom>
          <a:noFill/>
          <a:ln/>
        </p:spPr>
        <p:txBody>
          <a:bodyPr wrap="none" lIns="0" tIns="0" rIns="0" bIns="0" rtlCol="0" anchor="t"/>
          <a:lstStyle/>
          <a:p>
            <a:pPr marL="0" indent="0">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Bild- und Tonübertragung</a:t>
            </a:r>
            <a:endParaRPr lang="en-US" sz="4400" dirty="0"/>
          </a:p>
        </p:txBody>
      </p:sp>
      <p:sp>
        <p:nvSpPr>
          <p:cNvPr id="3" name="Text 1"/>
          <p:cNvSpPr/>
          <p:nvPr/>
        </p:nvSpPr>
        <p:spPr>
          <a:xfrm>
            <a:off x="881063" y="3357801"/>
            <a:ext cx="2841427" cy="349687"/>
          </a:xfrm>
          <a:prstGeom prst="rect">
            <a:avLst/>
          </a:prstGeom>
          <a:noFill/>
          <a:ln/>
        </p:spPr>
        <p:txBody>
          <a:bodyPr wrap="none" lIns="0" tIns="0" rIns="0" bIns="0" rtlCol="0" anchor="t"/>
          <a:lstStyle/>
          <a:p>
            <a:pPr marL="0" indent="0">
              <a:lnSpc>
                <a:spcPts val="2750"/>
              </a:lnSpc>
              <a:buNone/>
            </a:pPr>
            <a:r>
              <a:rPr lang="en-US" sz="2200" b="1" dirty="0">
                <a:solidFill>
                  <a:srgbClr val="F0FCFF"/>
                </a:solidFill>
                <a:latin typeface="Spline Sans Bold" pitchFamily="34" charset="0"/>
                <a:ea typeface="Spline Sans Bold" pitchFamily="34" charset="-122"/>
                <a:cs typeface="Spline Sans Bold" pitchFamily="34" charset="-120"/>
              </a:rPr>
              <a:t>Analoge Übertragung</a:t>
            </a:r>
            <a:endParaRPr lang="en-US" sz="2200" dirty="0"/>
          </a:p>
        </p:txBody>
      </p:sp>
      <p:sp>
        <p:nvSpPr>
          <p:cNvPr id="4" name="Text 2"/>
          <p:cNvSpPr/>
          <p:nvPr/>
        </p:nvSpPr>
        <p:spPr>
          <a:xfrm>
            <a:off x="881063" y="3959185"/>
            <a:ext cx="3879532" cy="1611630"/>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Traditionelle Methoden wie VGA laufen aus. Sie bieten robuste Verbindungen für ältere Geräte jedoch geringe Auflösungen.</a:t>
            </a:r>
            <a:endParaRPr lang="en-US" sz="1950" dirty="0"/>
          </a:p>
        </p:txBody>
      </p:sp>
      <p:sp>
        <p:nvSpPr>
          <p:cNvPr id="5" name="Text 3"/>
          <p:cNvSpPr/>
          <p:nvPr/>
        </p:nvSpPr>
        <p:spPr>
          <a:xfrm>
            <a:off x="5382339" y="3357801"/>
            <a:ext cx="2797373" cy="349687"/>
          </a:xfrm>
          <a:prstGeom prst="rect">
            <a:avLst/>
          </a:prstGeom>
          <a:noFill/>
          <a:ln/>
        </p:spPr>
        <p:txBody>
          <a:bodyPr wrap="none" lIns="0" tIns="0" rIns="0" bIns="0" rtlCol="0" anchor="t"/>
          <a:lstStyle/>
          <a:p>
            <a:pPr marL="0" indent="0">
              <a:lnSpc>
                <a:spcPts val="2750"/>
              </a:lnSpc>
              <a:buNone/>
            </a:pPr>
            <a:r>
              <a:rPr lang="en-US" sz="2200" b="1" dirty="0">
                <a:solidFill>
                  <a:srgbClr val="F0FCFF"/>
                </a:solidFill>
                <a:latin typeface="Spline Sans Bold" pitchFamily="34" charset="0"/>
                <a:ea typeface="Spline Sans Bold" pitchFamily="34" charset="-122"/>
                <a:cs typeface="Spline Sans Bold" pitchFamily="34" charset="-120"/>
              </a:rPr>
              <a:t>Digitale Standards</a:t>
            </a:r>
            <a:endParaRPr lang="en-US" sz="2200" dirty="0"/>
          </a:p>
        </p:txBody>
      </p:sp>
      <p:sp>
        <p:nvSpPr>
          <p:cNvPr id="6" name="Text 4"/>
          <p:cNvSpPr/>
          <p:nvPr/>
        </p:nvSpPr>
        <p:spPr>
          <a:xfrm>
            <a:off x="5382339" y="3959185"/>
            <a:ext cx="3879532" cy="2014538"/>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HDMI, DisplayPort und USB C dominieren die moderne Übertragung. Sie ermöglichen hochauflösende Bild- und Tonübertragung.</a:t>
            </a:r>
            <a:endParaRPr lang="en-US" sz="1950" dirty="0"/>
          </a:p>
        </p:txBody>
      </p:sp>
      <p:sp>
        <p:nvSpPr>
          <p:cNvPr id="7" name="Text 5"/>
          <p:cNvSpPr/>
          <p:nvPr/>
        </p:nvSpPr>
        <p:spPr>
          <a:xfrm>
            <a:off x="9883616" y="3357801"/>
            <a:ext cx="3107888" cy="349687"/>
          </a:xfrm>
          <a:prstGeom prst="rect">
            <a:avLst/>
          </a:prstGeom>
          <a:noFill/>
          <a:ln/>
        </p:spPr>
        <p:txBody>
          <a:bodyPr wrap="none" lIns="0" tIns="0" rIns="0" bIns="0" rtlCol="0" anchor="t"/>
          <a:lstStyle/>
          <a:p>
            <a:pPr marL="0" indent="0">
              <a:lnSpc>
                <a:spcPts val="2750"/>
              </a:lnSpc>
              <a:buNone/>
            </a:pPr>
            <a:r>
              <a:rPr lang="en-US" sz="2200" b="1" dirty="0">
                <a:solidFill>
                  <a:srgbClr val="F0FCFF"/>
                </a:solidFill>
                <a:latin typeface="Spline Sans Bold" pitchFamily="34" charset="0"/>
                <a:ea typeface="Spline Sans Bold" pitchFamily="34" charset="-122"/>
                <a:cs typeface="Spline Sans Bold" pitchFamily="34" charset="-120"/>
              </a:rPr>
              <a:t>Drahtlose Technologien</a:t>
            </a:r>
            <a:endParaRPr lang="en-US" sz="2200" dirty="0"/>
          </a:p>
        </p:txBody>
      </p:sp>
      <p:sp>
        <p:nvSpPr>
          <p:cNvPr id="8" name="Text 6"/>
          <p:cNvSpPr/>
          <p:nvPr/>
        </p:nvSpPr>
        <p:spPr>
          <a:xfrm>
            <a:off x="9883616" y="3959185"/>
            <a:ext cx="3879532" cy="1208723"/>
          </a:xfrm>
          <a:prstGeom prst="rect">
            <a:avLst/>
          </a:prstGeom>
          <a:noFill/>
          <a:ln/>
        </p:spPr>
        <p:txBody>
          <a:bodyPr wrap="square" lIns="0" tIns="0" rIns="0" bIns="0" rtlCol="0" anchor="t"/>
          <a:lstStyle/>
          <a:p>
            <a:pPr marL="0" indent="0">
              <a:lnSpc>
                <a:spcPts val="3150"/>
              </a:lnSpc>
              <a:buNone/>
            </a:pPr>
            <a:r>
              <a:rPr lang="en-US" sz="1950" dirty="0" err="1">
                <a:solidFill>
                  <a:srgbClr val="E0E4E6"/>
                </a:solidFill>
                <a:latin typeface="Barlow" pitchFamily="34" charset="0"/>
                <a:ea typeface="Barlow" pitchFamily="34" charset="-122"/>
                <a:cs typeface="Barlow" pitchFamily="34" charset="-120"/>
              </a:rPr>
              <a:t>Drahtlos</a:t>
            </a:r>
            <a:r>
              <a:rPr lang="en-US" sz="1950" dirty="0">
                <a:solidFill>
                  <a:srgbClr val="E0E4E6"/>
                </a:solidFill>
                <a:latin typeface="Barlow" pitchFamily="34" charset="0"/>
                <a:ea typeface="Barlow" pitchFamily="34" charset="-122"/>
                <a:cs typeface="Barlow" pitchFamily="34" charset="-120"/>
              </a:rPr>
              <a:t> </a:t>
            </a:r>
            <a:r>
              <a:rPr lang="en-US" sz="1950" dirty="0" err="1">
                <a:solidFill>
                  <a:srgbClr val="E0E4E6"/>
                </a:solidFill>
                <a:latin typeface="Barlow" pitchFamily="34" charset="0"/>
                <a:ea typeface="Barlow" pitchFamily="34" charset="-122"/>
                <a:cs typeface="Barlow" pitchFamily="34" charset="-120"/>
              </a:rPr>
              <a:t>Übertragung</a:t>
            </a:r>
            <a:r>
              <a:rPr lang="en-US" sz="1950" dirty="0">
                <a:solidFill>
                  <a:srgbClr val="E0E4E6"/>
                </a:solidFill>
                <a:latin typeface="Barlow" pitchFamily="34" charset="0"/>
                <a:ea typeface="Barlow" pitchFamily="34" charset="-122"/>
                <a:cs typeface="Barlow" pitchFamily="34" charset="-120"/>
              </a:rPr>
              <a:t> </a:t>
            </a:r>
            <a:r>
              <a:rPr lang="en-US" sz="1950" dirty="0" err="1">
                <a:solidFill>
                  <a:srgbClr val="E0E4E6"/>
                </a:solidFill>
                <a:latin typeface="Barlow" pitchFamily="34" charset="0"/>
                <a:ea typeface="Barlow" pitchFamily="34" charset="-122"/>
                <a:cs typeface="Barlow" pitchFamily="34" charset="-120"/>
              </a:rPr>
              <a:t>wie</a:t>
            </a:r>
            <a:r>
              <a:rPr lang="en-US" sz="1950" dirty="0">
                <a:solidFill>
                  <a:srgbClr val="E0E4E6"/>
                </a:solidFill>
                <a:latin typeface="Barlow" pitchFamily="34" charset="0"/>
                <a:ea typeface="Barlow" pitchFamily="34" charset="-122"/>
                <a:cs typeface="Barlow" pitchFamily="34" charset="-120"/>
              </a:rPr>
              <a:t> Miracast, gewinnt an Bedeutung. Sie bieten Flexibilität für mobile Geräte.</a:t>
            </a:r>
            <a:endParaRPr lang="en-US" sz="1950" dirty="0"/>
          </a:p>
        </p:txBody>
      </p:sp>
      <p:pic>
        <p:nvPicPr>
          <p:cNvPr id="10" name="Grafik 9">
            <a:extLst>
              <a:ext uri="{FF2B5EF4-FFF2-40B4-BE49-F238E27FC236}">
                <a16:creationId xmlns:a16="http://schemas.microsoft.com/office/drawing/2014/main" id="{E17A4DD8-004F-47B6-8C06-62C45DDFF880}"/>
              </a:ext>
            </a:extLst>
          </p:cNvPr>
          <p:cNvPicPr>
            <a:picLocks noChangeAspect="1"/>
          </p:cNvPicPr>
          <p:nvPr/>
        </p:nvPicPr>
        <p:blipFill>
          <a:blip r:embed="rId3"/>
          <a:stretch>
            <a:fillRect/>
          </a:stretch>
        </p:blipFill>
        <p:spPr>
          <a:xfrm>
            <a:off x="12833068" y="7760596"/>
            <a:ext cx="1676412" cy="371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065139"/>
          </a:xfrm>
          <a:prstGeom prst="rect">
            <a:avLst/>
          </a:prstGeom>
        </p:spPr>
      </p:pic>
      <p:sp>
        <p:nvSpPr>
          <p:cNvPr id="3" name="Text 0"/>
          <p:cNvSpPr/>
          <p:nvPr/>
        </p:nvSpPr>
        <p:spPr>
          <a:xfrm>
            <a:off x="578168" y="2519482"/>
            <a:ext cx="5855375" cy="458986"/>
          </a:xfrm>
          <a:prstGeom prst="rect">
            <a:avLst/>
          </a:prstGeom>
          <a:noFill/>
          <a:ln/>
        </p:spPr>
        <p:txBody>
          <a:bodyPr wrap="none" lIns="0" tIns="0" rIns="0" bIns="0" rtlCol="0" anchor="t"/>
          <a:lstStyle/>
          <a:p>
            <a:pPr marL="0" indent="0">
              <a:lnSpc>
                <a:spcPts val="3600"/>
              </a:lnSpc>
              <a:buNone/>
            </a:pPr>
            <a:r>
              <a:rPr lang="en-US" sz="2850" b="1" dirty="0">
                <a:solidFill>
                  <a:srgbClr val="F0FCFF"/>
                </a:solidFill>
                <a:latin typeface="Spline Sans Bold" pitchFamily="34" charset="0"/>
                <a:ea typeface="Spline Sans Bold" pitchFamily="34" charset="-122"/>
                <a:cs typeface="Spline Sans Bold" pitchFamily="34" charset="-120"/>
              </a:rPr>
              <a:t>Verbindungsarten für Bild und Ton</a:t>
            </a:r>
            <a:endParaRPr lang="en-US" sz="2850" dirty="0"/>
          </a:p>
        </p:txBody>
      </p:sp>
      <p:sp>
        <p:nvSpPr>
          <p:cNvPr id="4" name="Shape 1"/>
          <p:cNvSpPr/>
          <p:nvPr/>
        </p:nvSpPr>
        <p:spPr>
          <a:xfrm>
            <a:off x="814507" y="3226237"/>
            <a:ext cx="22860" cy="4551164"/>
          </a:xfrm>
          <a:prstGeom prst="roundRect">
            <a:avLst>
              <a:gd name="adj" fmla="val 1084120"/>
            </a:avLst>
          </a:prstGeom>
          <a:solidFill>
            <a:srgbClr val="FFFFFF">
              <a:alpha val="24000"/>
            </a:srgbClr>
          </a:solidFill>
          <a:ln/>
        </p:spPr>
      </p:sp>
      <p:sp>
        <p:nvSpPr>
          <p:cNvPr id="5" name="Shape 2"/>
          <p:cNvSpPr/>
          <p:nvPr/>
        </p:nvSpPr>
        <p:spPr>
          <a:xfrm>
            <a:off x="988933" y="3586520"/>
            <a:ext cx="578168" cy="22860"/>
          </a:xfrm>
          <a:prstGeom prst="roundRect">
            <a:avLst>
              <a:gd name="adj" fmla="val 1084120"/>
            </a:avLst>
          </a:prstGeom>
          <a:solidFill>
            <a:srgbClr val="16FFBB"/>
          </a:solidFill>
          <a:ln/>
        </p:spPr>
      </p:sp>
      <p:sp>
        <p:nvSpPr>
          <p:cNvPr id="6" name="Shape 3"/>
          <p:cNvSpPr/>
          <p:nvPr/>
        </p:nvSpPr>
        <p:spPr>
          <a:xfrm>
            <a:off x="640080" y="3412093"/>
            <a:ext cx="371713" cy="371713"/>
          </a:xfrm>
          <a:prstGeom prst="roundRect">
            <a:avLst>
              <a:gd name="adj" fmla="val 66672"/>
            </a:avLst>
          </a:prstGeom>
          <a:solidFill>
            <a:srgbClr val="0A081B"/>
          </a:solidFill>
          <a:ln w="15240">
            <a:solidFill>
              <a:srgbClr val="16FFBB"/>
            </a:solidFill>
            <a:prstDash val="solid"/>
          </a:ln>
        </p:spPr>
      </p:sp>
      <p:sp>
        <p:nvSpPr>
          <p:cNvPr id="7" name="Text 4"/>
          <p:cNvSpPr/>
          <p:nvPr/>
        </p:nvSpPr>
        <p:spPr>
          <a:xfrm>
            <a:off x="778312" y="3487817"/>
            <a:ext cx="95250" cy="220266"/>
          </a:xfrm>
          <a:prstGeom prst="rect">
            <a:avLst/>
          </a:prstGeom>
          <a:noFill/>
          <a:ln/>
        </p:spPr>
        <p:txBody>
          <a:bodyPr wrap="none" lIns="0" tIns="0" rIns="0" bIns="0" rtlCol="0" anchor="t"/>
          <a:lstStyle/>
          <a:p>
            <a:pPr marL="0" indent="0" algn="ctr">
              <a:lnSpc>
                <a:spcPts val="1700"/>
              </a:lnSpc>
              <a:buNone/>
            </a:pPr>
            <a:r>
              <a:rPr lang="en-US" sz="1700" b="1" dirty="0">
                <a:solidFill>
                  <a:srgbClr val="E0E4E6"/>
                </a:solidFill>
                <a:latin typeface="Spline Sans Bold" pitchFamily="34" charset="0"/>
                <a:ea typeface="Spline Sans Bold" pitchFamily="34" charset="-122"/>
                <a:cs typeface="Spline Sans Bold" pitchFamily="34" charset="-120"/>
              </a:rPr>
              <a:t>1</a:t>
            </a:r>
            <a:endParaRPr lang="en-US" sz="1700" dirty="0"/>
          </a:p>
        </p:txBody>
      </p:sp>
      <p:sp>
        <p:nvSpPr>
          <p:cNvPr id="8" name="Text 5"/>
          <p:cNvSpPr/>
          <p:nvPr/>
        </p:nvSpPr>
        <p:spPr>
          <a:xfrm>
            <a:off x="1734622" y="3391376"/>
            <a:ext cx="1835706" cy="229433"/>
          </a:xfrm>
          <a:prstGeom prst="rect">
            <a:avLst/>
          </a:prstGeom>
          <a:noFill/>
          <a:ln/>
        </p:spPr>
        <p:txBody>
          <a:bodyPr wrap="none" lIns="0" tIns="0" rIns="0" bIns="0" rtlCol="0" anchor="t"/>
          <a:lstStyle/>
          <a:p>
            <a:pPr marL="0" indent="0" algn="l">
              <a:lnSpc>
                <a:spcPts val="1800"/>
              </a:lnSpc>
              <a:buNone/>
            </a:pPr>
            <a:r>
              <a:rPr lang="en-US" sz="1400" b="1" dirty="0">
                <a:solidFill>
                  <a:srgbClr val="E0E4E6"/>
                </a:solidFill>
                <a:latin typeface="Spline Sans Bold" pitchFamily="34" charset="0"/>
                <a:ea typeface="Spline Sans Bold" pitchFamily="34" charset="-122"/>
                <a:cs typeface="Spline Sans Bold" pitchFamily="34" charset="-120"/>
              </a:rPr>
              <a:t>VGA</a:t>
            </a:r>
            <a:endParaRPr lang="en-US" sz="1400" dirty="0"/>
          </a:p>
        </p:txBody>
      </p:sp>
      <p:sp>
        <p:nvSpPr>
          <p:cNvPr id="9" name="Text 6"/>
          <p:cNvSpPr/>
          <p:nvPr/>
        </p:nvSpPr>
        <p:spPr>
          <a:xfrm>
            <a:off x="1734622" y="3719870"/>
            <a:ext cx="12317611" cy="264319"/>
          </a:xfrm>
          <a:prstGeom prst="rect">
            <a:avLst/>
          </a:prstGeom>
          <a:noFill/>
          <a:ln/>
        </p:spPr>
        <p:txBody>
          <a:bodyPr wrap="none" lIns="0" tIns="0" rIns="0" bIns="0" rtlCol="0" anchor="t"/>
          <a:lstStyle/>
          <a:p>
            <a:pPr marL="0" indent="0" algn="l">
              <a:lnSpc>
                <a:spcPts val="2050"/>
              </a:lnSpc>
              <a:buNone/>
            </a:pPr>
            <a:r>
              <a:rPr lang="en-US" sz="1300" dirty="0">
                <a:solidFill>
                  <a:srgbClr val="E0E4E6"/>
                </a:solidFill>
                <a:latin typeface="Barlow" pitchFamily="34" charset="0"/>
                <a:ea typeface="Barlow" pitchFamily="34" charset="-122"/>
                <a:cs typeface="Barlow" pitchFamily="34" charset="-120"/>
              </a:rPr>
              <a:t>Älterer Standard für Videoübertragung. Bietet robuste Verbindung, aber begrenzte Auflösung. </a:t>
            </a:r>
            <a:endParaRPr lang="en-US" sz="1300" dirty="0"/>
          </a:p>
        </p:txBody>
      </p:sp>
      <p:sp>
        <p:nvSpPr>
          <p:cNvPr id="10" name="Text 7"/>
          <p:cNvSpPr/>
          <p:nvPr/>
        </p:nvSpPr>
        <p:spPr>
          <a:xfrm>
            <a:off x="1734622" y="4083248"/>
            <a:ext cx="12317611" cy="264319"/>
          </a:xfrm>
          <a:prstGeom prst="rect">
            <a:avLst/>
          </a:prstGeom>
          <a:noFill/>
          <a:ln/>
        </p:spPr>
        <p:txBody>
          <a:bodyPr wrap="none" lIns="0" tIns="0" rIns="0" bIns="0" rtlCol="0" anchor="t"/>
          <a:lstStyle/>
          <a:p>
            <a:pPr marL="0" indent="0" algn="l">
              <a:lnSpc>
                <a:spcPts val="2050"/>
              </a:lnSpc>
              <a:buNone/>
            </a:pPr>
            <a:r>
              <a:rPr lang="en-US" sz="1300" dirty="0" err="1">
                <a:solidFill>
                  <a:srgbClr val="E0E4E6"/>
                </a:solidFill>
                <a:latin typeface="Barlow" pitchFamily="34" charset="0"/>
                <a:ea typeface="Barlow" pitchFamily="34" charset="-122"/>
                <a:cs typeface="Barlow" pitchFamily="34" charset="-120"/>
              </a:rPr>
              <a:t>Läuft</a:t>
            </a:r>
            <a:r>
              <a:rPr lang="en-US" sz="1300" dirty="0">
                <a:solidFill>
                  <a:srgbClr val="E0E4E6"/>
                </a:solidFill>
                <a:latin typeface="Barlow" pitchFamily="34" charset="0"/>
                <a:ea typeface="Barlow" pitchFamily="34" charset="-122"/>
                <a:cs typeface="Barlow" pitchFamily="34" charset="-120"/>
              </a:rPr>
              <a:t> aus kein Support mehr.</a:t>
            </a:r>
            <a:endParaRPr lang="en-US" sz="1300" dirty="0"/>
          </a:p>
        </p:txBody>
      </p:sp>
      <p:sp>
        <p:nvSpPr>
          <p:cNvPr id="11" name="Shape 8"/>
          <p:cNvSpPr/>
          <p:nvPr/>
        </p:nvSpPr>
        <p:spPr>
          <a:xfrm>
            <a:off x="988933" y="5038130"/>
            <a:ext cx="578168" cy="22860"/>
          </a:xfrm>
          <a:prstGeom prst="roundRect">
            <a:avLst>
              <a:gd name="adj" fmla="val 1084120"/>
            </a:avLst>
          </a:prstGeom>
          <a:solidFill>
            <a:srgbClr val="29DDDA"/>
          </a:solidFill>
          <a:ln/>
        </p:spPr>
      </p:sp>
      <p:sp>
        <p:nvSpPr>
          <p:cNvPr id="12" name="Shape 9"/>
          <p:cNvSpPr/>
          <p:nvPr/>
        </p:nvSpPr>
        <p:spPr>
          <a:xfrm>
            <a:off x="640080" y="4863703"/>
            <a:ext cx="371713" cy="371713"/>
          </a:xfrm>
          <a:prstGeom prst="roundRect">
            <a:avLst>
              <a:gd name="adj" fmla="val 66672"/>
            </a:avLst>
          </a:prstGeom>
          <a:solidFill>
            <a:srgbClr val="0A081B"/>
          </a:solidFill>
          <a:ln w="15240">
            <a:solidFill>
              <a:srgbClr val="29DDDA"/>
            </a:solidFill>
            <a:prstDash val="solid"/>
          </a:ln>
        </p:spPr>
      </p:sp>
      <p:sp>
        <p:nvSpPr>
          <p:cNvPr id="13" name="Text 10"/>
          <p:cNvSpPr/>
          <p:nvPr/>
        </p:nvSpPr>
        <p:spPr>
          <a:xfrm>
            <a:off x="764619" y="4939427"/>
            <a:ext cx="122515" cy="220266"/>
          </a:xfrm>
          <a:prstGeom prst="rect">
            <a:avLst/>
          </a:prstGeom>
          <a:noFill/>
          <a:ln/>
        </p:spPr>
        <p:txBody>
          <a:bodyPr wrap="none" lIns="0" tIns="0" rIns="0" bIns="0" rtlCol="0" anchor="t"/>
          <a:lstStyle/>
          <a:p>
            <a:pPr marL="0" indent="0" algn="ctr">
              <a:lnSpc>
                <a:spcPts val="1700"/>
              </a:lnSpc>
              <a:buNone/>
            </a:pPr>
            <a:r>
              <a:rPr lang="en-US" sz="1700" b="1" dirty="0">
                <a:solidFill>
                  <a:srgbClr val="E0E4E6"/>
                </a:solidFill>
                <a:latin typeface="Spline Sans Bold" pitchFamily="34" charset="0"/>
                <a:ea typeface="Spline Sans Bold" pitchFamily="34" charset="-122"/>
                <a:cs typeface="Spline Sans Bold" pitchFamily="34" charset="-120"/>
              </a:rPr>
              <a:t>2</a:t>
            </a:r>
            <a:endParaRPr lang="en-US" sz="1700" dirty="0"/>
          </a:p>
        </p:txBody>
      </p:sp>
      <p:sp>
        <p:nvSpPr>
          <p:cNvPr id="14" name="Text 11"/>
          <p:cNvSpPr/>
          <p:nvPr/>
        </p:nvSpPr>
        <p:spPr>
          <a:xfrm>
            <a:off x="1734622" y="4842986"/>
            <a:ext cx="1835706" cy="229433"/>
          </a:xfrm>
          <a:prstGeom prst="rect">
            <a:avLst/>
          </a:prstGeom>
          <a:noFill/>
          <a:ln/>
        </p:spPr>
        <p:txBody>
          <a:bodyPr wrap="none" lIns="0" tIns="0" rIns="0" bIns="0" rtlCol="0" anchor="t"/>
          <a:lstStyle/>
          <a:p>
            <a:pPr marL="0" indent="0" algn="l">
              <a:lnSpc>
                <a:spcPts val="1800"/>
              </a:lnSpc>
              <a:buNone/>
            </a:pPr>
            <a:r>
              <a:rPr lang="en-US" sz="1400" b="1" dirty="0">
                <a:solidFill>
                  <a:srgbClr val="E0E4E6"/>
                </a:solidFill>
                <a:latin typeface="Spline Sans Bold" pitchFamily="34" charset="0"/>
                <a:ea typeface="Spline Sans Bold" pitchFamily="34" charset="-122"/>
                <a:cs typeface="Spline Sans Bold" pitchFamily="34" charset="-120"/>
              </a:rPr>
              <a:t>HDMI</a:t>
            </a:r>
            <a:endParaRPr lang="en-US" sz="1400" dirty="0"/>
          </a:p>
        </p:txBody>
      </p:sp>
      <p:sp>
        <p:nvSpPr>
          <p:cNvPr id="15" name="Text 12"/>
          <p:cNvSpPr/>
          <p:nvPr/>
        </p:nvSpPr>
        <p:spPr>
          <a:xfrm>
            <a:off x="1734622" y="5171480"/>
            <a:ext cx="12317611" cy="264319"/>
          </a:xfrm>
          <a:prstGeom prst="rect">
            <a:avLst/>
          </a:prstGeom>
          <a:noFill/>
          <a:ln/>
        </p:spPr>
        <p:txBody>
          <a:bodyPr wrap="none" lIns="0" tIns="0" rIns="0" bIns="0" rtlCol="0" anchor="t"/>
          <a:lstStyle/>
          <a:p>
            <a:pPr marL="0" indent="0" algn="l">
              <a:lnSpc>
                <a:spcPts val="2050"/>
              </a:lnSpc>
              <a:buNone/>
            </a:pPr>
            <a:r>
              <a:rPr lang="en-US" sz="1300" dirty="0">
                <a:solidFill>
                  <a:srgbClr val="E0E4E6"/>
                </a:solidFill>
                <a:latin typeface="Barlow" pitchFamily="34" charset="0"/>
                <a:ea typeface="Barlow" pitchFamily="34" charset="-122"/>
                <a:cs typeface="Barlow" pitchFamily="34" charset="-120"/>
              </a:rPr>
              <a:t>Weit verbreiteter digitaler Standard. Überträgt hochauflösendes Bild und Ton über ein Kabel.</a:t>
            </a:r>
            <a:endParaRPr lang="en-US" sz="1300" dirty="0"/>
          </a:p>
        </p:txBody>
      </p:sp>
      <p:sp>
        <p:nvSpPr>
          <p:cNvPr id="16" name="Shape 13"/>
          <p:cNvSpPr/>
          <p:nvPr/>
        </p:nvSpPr>
        <p:spPr>
          <a:xfrm>
            <a:off x="988933" y="6126361"/>
            <a:ext cx="578168" cy="22860"/>
          </a:xfrm>
          <a:prstGeom prst="roundRect">
            <a:avLst>
              <a:gd name="adj" fmla="val 1084120"/>
            </a:avLst>
          </a:prstGeom>
          <a:solidFill>
            <a:srgbClr val="37A7E7"/>
          </a:solidFill>
          <a:ln/>
        </p:spPr>
      </p:sp>
      <p:sp>
        <p:nvSpPr>
          <p:cNvPr id="17" name="Shape 14"/>
          <p:cNvSpPr/>
          <p:nvPr/>
        </p:nvSpPr>
        <p:spPr>
          <a:xfrm>
            <a:off x="640080" y="5951934"/>
            <a:ext cx="371713" cy="371713"/>
          </a:xfrm>
          <a:prstGeom prst="roundRect">
            <a:avLst>
              <a:gd name="adj" fmla="val 66672"/>
            </a:avLst>
          </a:prstGeom>
          <a:solidFill>
            <a:srgbClr val="0A081B"/>
          </a:solidFill>
          <a:ln w="15240">
            <a:solidFill>
              <a:srgbClr val="37A7E7"/>
            </a:solidFill>
            <a:prstDash val="solid"/>
          </a:ln>
        </p:spPr>
      </p:sp>
      <p:sp>
        <p:nvSpPr>
          <p:cNvPr id="18" name="Text 15"/>
          <p:cNvSpPr/>
          <p:nvPr/>
        </p:nvSpPr>
        <p:spPr>
          <a:xfrm>
            <a:off x="761405" y="6027658"/>
            <a:ext cx="128945" cy="220266"/>
          </a:xfrm>
          <a:prstGeom prst="rect">
            <a:avLst/>
          </a:prstGeom>
          <a:noFill/>
          <a:ln/>
        </p:spPr>
        <p:txBody>
          <a:bodyPr wrap="none" lIns="0" tIns="0" rIns="0" bIns="0" rtlCol="0" anchor="t"/>
          <a:lstStyle/>
          <a:p>
            <a:pPr marL="0" indent="0" algn="ctr">
              <a:lnSpc>
                <a:spcPts val="1700"/>
              </a:lnSpc>
              <a:buNone/>
            </a:pPr>
            <a:r>
              <a:rPr lang="en-US" sz="1700" b="1" dirty="0">
                <a:solidFill>
                  <a:srgbClr val="E0E4E6"/>
                </a:solidFill>
                <a:latin typeface="Spline Sans Bold" pitchFamily="34" charset="0"/>
                <a:ea typeface="Spline Sans Bold" pitchFamily="34" charset="-122"/>
                <a:cs typeface="Spline Sans Bold" pitchFamily="34" charset="-120"/>
              </a:rPr>
              <a:t>3</a:t>
            </a:r>
            <a:endParaRPr lang="en-US" sz="1700" dirty="0"/>
          </a:p>
        </p:txBody>
      </p:sp>
      <p:sp>
        <p:nvSpPr>
          <p:cNvPr id="19" name="Text 16"/>
          <p:cNvSpPr/>
          <p:nvPr/>
        </p:nvSpPr>
        <p:spPr>
          <a:xfrm>
            <a:off x="1734622" y="5931217"/>
            <a:ext cx="1835706" cy="229433"/>
          </a:xfrm>
          <a:prstGeom prst="rect">
            <a:avLst/>
          </a:prstGeom>
          <a:noFill/>
          <a:ln/>
        </p:spPr>
        <p:txBody>
          <a:bodyPr wrap="none" lIns="0" tIns="0" rIns="0" bIns="0" rtlCol="0" anchor="t"/>
          <a:lstStyle/>
          <a:p>
            <a:pPr marL="0" indent="0" algn="l">
              <a:lnSpc>
                <a:spcPts val="1800"/>
              </a:lnSpc>
              <a:buNone/>
            </a:pPr>
            <a:r>
              <a:rPr lang="en-US" sz="1400" b="1" dirty="0">
                <a:solidFill>
                  <a:srgbClr val="E0E4E6"/>
                </a:solidFill>
                <a:latin typeface="Spline Sans Bold" pitchFamily="34" charset="0"/>
                <a:ea typeface="Spline Sans Bold" pitchFamily="34" charset="-122"/>
                <a:cs typeface="Spline Sans Bold" pitchFamily="34" charset="-120"/>
              </a:rPr>
              <a:t>DisplayPort</a:t>
            </a:r>
            <a:endParaRPr lang="en-US" sz="1400" dirty="0"/>
          </a:p>
        </p:txBody>
      </p:sp>
      <p:sp>
        <p:nvSpPr>
          <p:cNvPr id="20" name="Text 17"/>
          <p:cNvSpPr/>
          <p:nvPr/>
        </p:nvSpPr>
        <p:spPr>
          <a:xfrm>
            <a:off x="1734622" y="6259711"/>
            <a:ext cx="12317611" cy="264319"/>
          </a:xfrm>
          <a:prstGeom prst="rect">
            <a:avLst/>
          </a:prstGeom>
          <a:noFill/>
          <a:ln/>
        </p:spPr>
        <p:txBody>
          <a:bodyPr wrap="none" lIns="0" tIns="0" rIns="0" bIns="0" rtlCol="0" anchor="t"/>
          <a:lstStyle/>
          <a:p>
            <a:pPr marL="0" indent="0" algn="l">
              <a:lnSpc>
                <a:spcPts val="2050"/>
              </a:lnSpc>
              <a:buNone/>
            </a:pPr>
            <a:r>
              <a:rPr lang="en-US" sz="1300" dirty="0">
                <a:solidFill>
                  <a:srgbClr val="E0E4E6"/>
                </a:solidFill>
                <a:latin typeface="Barlow" pitchFamily="34" charset="0"/>
                <a:ea typeface="Barlow" pitchFamily="34" charset="-122"/>
                <a:cs typeface="Barlow" pitchFamily="34" charset="-120"/>
              </a:rPr>
              <a:t>Leistungsstarke Alternative zu HDMI. Unterstützt höhere Auflösungen und Bildwiederholraten.</a:t>
            </a:r>
            <a:endParaRPr lang="en-US" sz="1300" dirty="0"/>
          </a:p>
        </p:txBody>
      </p:sp>
      <p:sp>
        <p:nvSpPr>
          <p:cNvPr id="21" name="Shape 18"/>
          <p:cNvSpPr/>
          <p:nvPr/>
        </p:nvSpPr>
        <p:spPr>
          <a:xfrm>
            <a:off x="988933" y="7214592"/>
            <a:ext cx="578168" cy="22860"/>
          </a:xfrm>
          <a:prstGeom prst="roundRect">
            <a:avLst>
              <a:gd name="adj" fmla="val 1084120"/>
            </a:avLst>
          </a:prstGeom>
          <a:solidFill>
            <a:srgbClr val="091231"/>
          </a:solidFill>
          <a:ln/>
        </p:spPr>
      </p:sp>
      <p:sp>
        <p:nvSpPr>
          <p:cNvPr id="22" name="Shape 19"/>
          <p:cNvSpPr/>
          <p:nvPr/>
        </p:nvSpPr>
        <p:spPr>
          <a:xfrm>
            <a:off x="640080" y="7040166"/>
            <a:ext cx="371713" cy="371713"/>
          </a:xfrm>
          <a:prstGeom prst="roundRect">
            <a:avLst>
              <a:gd name="adj" fmla="val 66672"/>
            </a:avLst>
          </a:prstGeom>
          <a:solidFill>
            <a:srgbClr val="0A081B"/>
          </a:solidFill>
          <a:ln w="15240">
            <a:solidFill>
              <a:srgbClr val="091231"/>
            </a:solidFill>
            <a:prstDash val="solid"/>
          </a:ln>
        </p:spPr>
      </p:sp>
      <p:sp>
        <p:nvSpPr>
          <p:cNvPr id="23" name="Text 20"/>
          <p:cNvSpPr/>
          <p:nvPr/>
        </p:nvSpPr>
        <p:spPr>
          <a:xfrm>
            <a:off x="763667" y="7115889"/>
            <a:ext cx="124420" cy="220266"/>
          </a:xfrm>
          <a:prstGeom prst="rect">
            <a:avLst/>
          </a:prstGeom>
          <a:noFill/>
          <a:ln/>
        </p:spPr>
        <p:txBody>
          <a:bodyPr wrap="none" lIns="0" tIns="0" rIns="0" bIns="0" rtlCol="0" anchor="t"/>
          <a:lstStyle/>
          <a:p>
            <a:pPr marL="0" indent="0" algn="ctr">
              <a:lnSpc>
                <a:spcPts val="1700"/>
              </a:lnSpc>
              <a:buNone/>
            </a:pPr>
            <a:r>
              <a:rPr lang="en-US" sz="1700" b="1" dirty="0">
                <a:solidFill>
                  <a:srgbClr val="E0E4E6"/>
                </a:solidFill>
                <a:latin typeface="Spline Sans Bold" pitchFamily="34" charset="0"/>
                <a:ea typeface="Spline Sans Bold" pitchFamily="34" charset="-122"/>
                <a:cs typeface="Spline Sans Bold" pitchFamily="34" charset="-120"/>
              </a:rPr>
              <a:t>4</a:t>
            </a:r>
            <a:endParaRPr lang="en-US" sz="1700" dirty="0"/>
          </a:p>
        </p:txBody>
      </p:sp>
      <p:sp>
        <p:nvSpPr>
          <p:cNvPr id="24" name="Text 21"/>
          <p:cNvSpPr/>
          <p:nvPr/>
        </p:nvSpPr>
        <p:spPr>
          <a:xfrm>
            <a:off x="1734622" y="7019449"/>
            <a:ext cx="1835706" cy="229433"/>
          </a:xfrm>
          <a:prstGeom prst="rect">
            <a:avLst/>
          </a:prstGeom>
          <a:noFill/>
          <a:ln/>
        </p:spPr>
        <p:txBody>
          <a:bodyPr wrap="none" lIns="0" tIns="0" rIns="0" bIns="0" rtlCol="0" anchor="t"/>
          <a:lstStyle/>
          <a:p>
            <a:pPr marL="0" indent="0" algn="l">
              <a:lnSpc>
                <a:spcPts val="1800"/>
              </a:lnSpc>
              <a:buNone/>
            </a:pPr>
            <a:r>
              <a:rPr lang="en-US" sz="1400" b="1" dirty="0">
                <a:solidFill>
                  <a:srgbClr val="E0E4E6"/>
                </a:solidFill>
                <a:latin typeface="Spline Sans Bold" pitchFamily="34" charset="0"/>
                <a:ea typeface="Spline Sans Bold" pitchFamily="34" charset="-122"/>
                <a:cs typeface="Spline Sans Bold" pitchFamily="34" charset="-120"/>
              </a:rPr>
              <a:t>USB-C</a:t>
            </a:r>
            <a:endParaRPr lang="en-US" sz="1400" dirty="0"/>
          </a:p>
        </p:txBody>
      </p:sp>
      <p:sp>
        <p:nvSpPr>
          <p:cNvPr id="25" name="Text 22"/>
          <p:cNvSpPr/>
          <p:nvPr/>
        </p:nvSpPr>
        <p:spPr>
          <a:xfrm>
            <a:off x="1734622" y="7347942"/>
            <a:ext cx="12317611" cy="264319"/>
          </a:xfrm>
          <a:prstGeom prst="rect">
            <a:avLst/>
          </a:prstGeom>
          <a:noFill/>
          <a:ln/>
        </p:spPr>
        <p:txBody>
          <a:bodyPr wrap="none" lIns="0" tIns="0" rIns="0" bIns="0" rtlCol="0" anchor="t"/>
          <a:lstStyle/>
          <a:p>
            <a:pPr marL="0" indent="0" algn="l">
              <a:lnSpc>
                <a:spcPts val="2050"/>
              </a:lnSpc>
              <a:buNone/>
            </a:pPr>
            <a:r>
              <a:rPr lang="en-US" sz="1300" dirty="0">
                <a:solidFill>
                  <a:srgbClr val="E0E4E6"/>
                </a:solidFill>
                <a:latin typeface="Barlow" pitchFamily="34" charset="0"/>
                <a:ea typeface="Barlow" pitchFamily="34" charset="-122"/>
                <a:cs typeface="Barlow" pitchFamily="34" charset="-120"/>
              </a:rPr>
              <a:t>Vielseitiger Anschluss für Daten, Video und Stromversorgung. Zunehmend in modernen Geräten verwendet.</a:t>
            </a:r>
            <a:endParaRPr lang="en-US" sz="1300" dirty="0"/>
          </a:p>
        </p:txBody>
      </p:sp>
      <p:pic>
        <p:nvPicPr>
          <p:cNvPr id="27" name="Grafik 26">
            <a:extLst>
              <a:ext uri="{FF2B5EF4-FFF2-40B4-BE49-F238E27FC236}">
                <a16:creationId xmlns:a16="http://schemas.microsoft.com/office/drawing/2014/main" id="{3DB191FB-DC34-4378-A477-DFC42AD5BFBC}"/>
              </a:ext>
            </a:extLst>
          </p:cNvPr>
          <p:cNvPicPr>
            <a:picLocks noChangeAspect="1"/>
          </p:cNvPicPr>
          <p:nvPr/>
        </p:nvPicPr>
        <p:blipFill>
          <a:blip r:embed="rId4"/>
          <a:stretch>
            <a:fillRect/>
          </a:stretch>
        </p:blipFill>
        <p:spPr>
          <a:xfrm>
            <a:off x="12857916" y="7767462"/>
            <a:ext cx="1676412" cy="371478"/>
          </a:xfrm>
          <a:prstGeom prst="rect">
            <a:avLst/>
          </a:prstGeom>
        </p:spPr>
      </p:pic>
      <p:pic>
        <p:nvPicPr>
          <p:cNvPr id="28" name="Grafik 27">
            <a:extLst>
              <a:ext uri="{FF2B5EF4-FFF2-40B4-BE49-F238E27FC236}">
                <a16:creationId xmlns:a16="http://schemas.microsoft.com/office/drawing/2014/main" id="{EE44F81C-9B33-4537-A06F-CAA77E451B7C}"/>
              </a:ext>
            </a:extLst>
          </p:cNvPr>
          <p:cNvPicPr>
            <a:picLocks noChangeAspect="1"/>
          </p:cNvPicPr>
          <p:nvPr/>
        </p:nvPicPr>
        <p:blipFill>
          <a:blip r:embed="rId5"/>
          <a:stretch>
            <a:fillRect/>
          </a:stretch>
        </p:blipFill>
        <p:spPr>
          <a:xfrm>
            <a:off x="9573040" y="3071056"/>
            <a:ext cx="1325790" cy="1297627"/>
          </a:xfrm>
          <a:prstGeom prst="rect">
            <a:avLst/>
          </a:prstGeom>
        </p:spPr>
      </p:pic>
      <p:pic>
        <p:nvPicPr>
          <p:cNvPr id="30" name="Grafik 29">
            <a:extLst>
              <a:ext uri="{FF2B5EF4-FFF2-40B4-BE49-F238E27FC236}">
                <a16:creationId xmlns:a16="http://schemas.microsoft.com/office/drawing/2014/main" id="{A1AF1910-08BC-4FCB-B31D-7F2C87C7FA0C}"/>
              </a:ext>
            </a:extLst>
          </p:cNvPr>
          <p:cNvPicPr>
            <a:picLocks noChangeAspect="1"/>
          </p:cNvPicPr>
          <p:nvPr/>
        </p:nvPicPr>
        <p:blipFill>
          <a:blip r:embed="rId6"/>
          <a:stretch>
            <a:fillRect/>
          </a:stretch>
        </p:blipFill>
        <p:spPr>
          <a:xfrm>
            <a:off x="9573038" y="4430987"/>
            <a:ext cx="1193025" cy="1186129"/>
          </a:xfrm>
          <a:prstGeom prst="rect">
            <a:avLst/>
          </a:prstGeom>
        </p:spPr>
      </p:pic>
      <p:pic>
        <p:nvPicPr>
          <p:cNvPr id="34" name="Grafik 33">
            <a:extLst>
              <a:ext uri="{FF2B5EF4-FFF2-40B4-BE49-F238E27FC236}">
                <a16:creationId xmlns:a16="http://schemas.microsoft.com/office/drawing/2014/main" id="{B43A9383-8BF8-4C4C-ACF4-6C68EBD0409E}"/>
              </a:ext>
            </a:extLst>
          </p:cNvPr>
          <p:cNvPicPr>
            <a:picLocks noChangeAspect="1"/>
          </p:cNvPicPr>
          <p:nvPr/>
        </p:nvPicPr>
        <p:blipFill>
          <a:blip r:embed="rId7"/>
          <a:stretch>
            <a:fillRect/>
          </a:stretch>
        </p:blipFill>
        <p:spPr>
          <a:xfrm rot="11301362">
            <a:off x="9592199" y="6788724"/>
            <a:ext cx="1287468" cy="1322399"/>
          </a:xfrm>
          <a:prstGeom prst="rect">
            <a:avLst/>
          </a:prstGeom>
        </p:spPr>
      </p:pic>
      <p:pic>
        <p:nvPicPr>
          <p:cNvPr id="1026" name="Picture 2" descr="100 Displayport Icons, Logos, Symbols - Free Download in SVG, PNG, ICO |  IconScout">
            <a:extLst>
              <a:ext uri="{FF2B5EF4-FFF2-40B4-BE49-F238E27FC236}">
                <a16:creationId xmlns:a16="http://schemas.microsoft.com/office/drawing/2014/main" id="{864F9C4D-1814-4451-81CC-5501EAB272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2177043">
            <a:off x="9502796" y="5603413"/>
            <a:ext cx="1333511" cy="133351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75478"/>
          </a:xfrm>
          <a:prstGeom prst="rect">
            <a:avLst/>
          </a:prstGeom>
        </p:spPr>
      </p:pic>
      <p:sp>
        <p:nvSpPr>
          <p:cNvPr id="3" name="Text 0"/>
          <p:cNvSpPr/>
          <p:nvPr/>
        </p:nvSpPr>
        <p:spPr>
          <a:xfrm>
            <a:off x="805101" y="3693200"/>
            <a:ext cx="10805160" cy="639008"/>
          </a:xfrm>
          <a:prstGeom prst="rect">
            <a:avLst/>
          </a:prstGeom>
          <a:noFill/>
          <a:ln/>
        </p:spPr>
        <p:txBody>
          <a:bodyPr wrap="none" lIns="0" tIns="0" rIns="0" bIns="0" rtlCol="0" anchor="t"/>
          <a:lstStyle/>
          <a:p>
            <a:pPr marL="0" indent="0">
              <a:lnSpc>
                <a:spcPts val="5000"/>
              </a:lnSpc>
              <a:buNone/>
            </a:pPr>
            <a:r>
              <a:rPr lang="en-US" sz="4000" b="1" dirty="0">
                <a:solidFill>
                  <a:srgbClr val="F0FCFF"/>
                </a:solidFill>
                <a:latin typeface="Spline Sans Bold" pitchFamily="34" charset="0"/>
                <a:ea typeface="Spline Sans Bold" pitchFamily="34" charset="-122"/>
                <a:cs typeface="Spline Sans Bold" pitchFamily="34" charset="-120"/>
              </a:rPr>
              <a:t>USB-C: Vielseitigkeit und Herausforderungen</a:t>
            </a:r>
            <a:endParaRPr lang="en-US" sz="4000" dirty="0"/>
          </a:p>
        </p:txBody>
      </p:sp>
      <p:pic>
        <p:nvPicPr>
          <p:cNvPr id="4" name="Image 1" descr="preencoded.png"/>
          <p:cNvPicPr>
            <a:picLocks noChangeAspect="1"/>
          </p:cNvPicPr>
          <p:nvPr/>
        </p:nvPicPr>
        <p:blipFill>
          <a:blip r:embed="rId4"/>
          <a:stretch>
            <a:fillRect/>
          </a:stretch>
        </p:blipFill>
        <p:spPr>
          <a:xfrm>
            <a:off x="805101" y="4677251"/>
            <a:ext cx="575072" cy="575072"/>
          </a:xfrm>
          <a:prstGeom prst="rect">
            <a:avLst/>
          </a:prstGeom>
        </p:spPr>
      </p:pic>
      <p:sp>
        <p:nvSpPr>
          <p:cNvPr id="5" name="Text 1"/>
          <p:cNvSpPr/>
          <p:nvPr/>
        </p:nvSpPr>
        <p:spPr>
          <a:xfrm>
            <a:off x="805101" y="5482352"/>
            <a:ext cx="2555915" cy="319445"/>
          </a:xfrm>
          <a:prstGeom prst="rect">
            <a:avLst/>
          </a:prstGeom>
          <a:noFill/>
          <a:ln/>
        </p:spPr>
        <p:txBody>
          <a:bodyPr wrap="none" lIns="0" tIns="0" rIns="0" bIns="0" rtlCol="0" anchor="t"/>
          <a:lstStyle/>
          <a:p>
            <a:pPr marL="0" indent="0" algn="l">
              <a:lnSpc>
                <a:spcPts val="2500"/>
              </a:lnSpc>
              <a:buNone/>
            </a:pPr>
            <a:r>
              <a:rPr lang="en-US" sz="2000" b="1" dirty="0">
                <a:solidFill>
                  <a:srgbClr val="E0E4E6"/>
                </a:solidFill>
                <a:latin typeface="Spline Sans Bold" pitchFamily="34" charset="0"/>
                <a:ea typeface="Spline Sans Bold" pitchFamily="34" charset="-122"/>
                <a:cs typeface="Spline Sans Bold" pitchFamily="34" charset="-120"/>
              </a:rPr>
              <a:t>Datenübertragung</a:t>
            </a:r>
            <a:endParaRPr lang="en-US" sz="2000" dirty="0"/>
          </a:p>
        </p:txBody>
      </p:sp>
      <p:sp>
        <p:nvSpPr>
          <p:cNvPr id="6" name="Text 2"/>
          <p:cNvSpPr/>
          <p:nvPr/>
        </p:nvSpPr>
        <p:spPr>
          <a:xfrm>
            <a:off x="805101" y="5939790"/>
            <a:ext cx="2996208" cy="1472089"/>
          </a:xfrm>
          <a:prstGeom prst="rect">
            <a:avLst/>
          </a:prstGeom>
          <a:noFill/>
          <a:ln/>
        </p:spPr>
        <p:txBody>
          <a:bodyPr wrap="square" lIns="0" tIns="0" rIns="0" bIns="0" rtlCol="0" anchor="t"/>
          <a:lstStyle/>
          <a:p>
            <a:pPr marL="0" indent="0" algn="l">
              <a:lnSpc>
                <a:spcPts val="2850"/>
              </a:lnSpc>
              <a:buNone/>
            </a:pPr>
            <a:r>
              <a:rPr lang="en-US" sz="1800" dirty="0">
                <a:solidFill>
                  <a:srgbClr val="E0E4E6"/>
                </a:solidFill>
                <a:latin typeface="Barlow" pitchFamily="34" charset="0"/>
                <a:ea typeface="Barlow" pitchFamily="34" charset="-122"/>
                <a:cs typeface="Barlow" pitchFamily="34" charset="-120"/>
              </a:rPr>
              <a:t>USB-C unterstützt verschiedene Datenraten. Von USB 2.0 bis Thunderbolt 4 mit 40 Gbit/s.</a:t>
            </a:r>
            <a:endParaRPr lang="en-US" sz="1800" dirty="0"/>
          </a:p>
        </p:txBody>
      </p:sp>
      <p:pic>
        <p:nvPicPr>
          <p:cNvPr id="7" name="Image 2" descr="preencoded.png"/>
          <p:cNvPicPr>
            <a:picLocks noChangeAspect="1"/>
          </p:cNvPicPr>
          <p:nvPr/>
        </p:nvPicPr>
        <p:blipFill>
          <a:blip r:embed="rId5"/>
          <a:stretch>
            <a:fillRect/>
          </a:stretch>
        </p:blipFill>
        <p:spPr>
          <a:xfrm>
            <a:off x="4146352" y="4677251"/>
            <a:ext cx="575072" cy="575072"/>
          </a:xfrm>
          <a:prstGeom prst="rect">
            <a:avLst/>
          </a:prstGeom>
        </p:spPr>
      </p:pic>
      <p:sp>
        <p:nvSpPr>
          <p:cNvPr id="8" name="Text 3"/>
          <p:cNvSpPr/>
          <p:nvPr/>
        </p:nvSpPr>
        <p:spPr>
          <a:xfrm>
            <a:off x="4146352" y="5482352"/>
            <a:ext cx="2555915" cy="319445"/>
          </a:xfrm>
          <a:prstGeom prst="rect">
            <a:avLst/>
          </a:prstGeom>
          <a:noFill/>
          <a:ln/>
        </p:spPr>
        <p:txBody>
          <a:bodyPr wrap="none" lIns="0" tIns="0" rIns="0" bIns="0" rtlCol="0" anchor="t"/>
          <a:lstStyle/>
          <a:p>
            <a:pPr marL="0" indent="0" algn="l">
              <a:lnSpc>
                <a:spcPts val="2500"/>
              </a:lnSpc>
              <a:buNone/>
            </a:pPr>
            <a:r>
              <a:rPr lang="en-US" sz="2000" b="1" dirty="0">
                <a:solidFill>
                  <a:srgbClr val="E0E4E6"/>
                </a:solidFill>
                <a:latin typeface="Spline Sans Bold" pitchFamily="34" charset="0"/>
                <a:ea typeface="Spline Sans Bold" pitchFamily="34" charset="-122"/>
                <a:cs typeface="Spline Sans Bold" pitchFamily="34" charset="-120"/>
              </a:rPr>
              <a:t>Stromversorgung</a:t>
            </a:r>
            <a:endParaRPr lang="en-US" sz="2000" dirty="0"/>
          </a:p>
        </p:txBody>
      </p:sp>
      <p:sp>
        <p:nvSpPr>
          <p:cNvPr id="9" name="Text 4"/>
          <p:cNvSpPr/>
          <p:nvPr/>
        </p:nvSpPr>
        <p:spPr>
          <a:xfrm>
            <a:off x="4146352" y="5939790"/>
            <a:ext cx="2996327" cy="1104067"/>
          </a:xfrm>
          <a:prstGeom prst="rect">
            <a:avLst/>
          </a:prstGeom>
          <a:noFill/>
          <a:ln/>
        </p:spPr>
        <p:txBody>
          <a:bodyPr wrap="square" lIns="0" tIns="0" rIns="0" bIns="0" rtlCol="0" anchor="t"/>
          <a:lstStyle/>
          <a:p>
            <a:pPr marL="0" indent="0" algn="l">
              <a:lnSpc>
                <a:spcPts val="2850"/>
              </a:lnSpc>
              <a:buNone/>
            </a:pPr>
            <a:r>
              <a:rPr lang="en-US" sz="1800" dirty="0">
                <a:solidFill>
                  <a:srgbClr val="E0E4E6"/>
                </a:solidFill>
                <a:latin typeface="Barlow" pitchFamily="34" charset="0"/>
                <a:ea typeface="Barlow" pitchFamily="34" charset="-122"/>
                <a:cs typeface="Barlow" pitchFamily="34" charset="-120"/>
              </a:rPr>
              <a:t>Power Delivery ermöglicht Ladeleistungen von 15W bis 100W oder mehr.</a:t>
            </a:r>
            <a:endParaRPr lang="en-US" sz="1800" dirty="0"/>
          </a:p>
        </p:txBody>
      </p:sp>
      <p:pic>
        <p:nvPicPr>
          <p:cNvPr id="10" name="Image 3" descr="preencoded.png"/>
          <p:cNvPicPr>
            <a:picLocks noChangeAspect="1"/>
          </p:cNvPicPr>
          <p:nvPr/>
        </p:nvPicPr>
        <p:blipFill>
          <a:blip r:embed="rId6"/>
          <a:stretch>
            <a:fillRect/>
          </a:stretch>
        </p:blipFill>
        <p:spPr>
          <a:xfrm>
            <a:off x="7487722" y="4677251"/>
            <a:ext cx="575072" cy="575072"/>
          </a:xfrm>
          <a:prstGeom prst="rect">
            <a:avLst/>
          </a:prstGeom>
        </p:spPr>
      </p:pic>
      <p:sp>
        <p:nvSpPr>
          <p:cNvPr id="11" name="Text 5"/>
          <p:cNvSpPr/>
          <p:nvPr/>
        </p:nvSpPr>
        <p:spPr>
          <a:xfrm>
            <a:off x="7487722" y="5482352"/>
            <a:ext cx="2555915" cy="319445"/>
          </a:xfrm>
          <a:prstGeom prst="rect">
            <a:avLst/>
          </a:prstGeom>
          <a:noFill/>
          <a:ln/>
        </p:spPr>
        <p:txBody>
          <a:bodyPr wrap="none" lIns="0" tIns="0" rIns="0" bIns="0" rtlCol="0" anchor="t"/>
          <a:lstStyle/>
          <a:p>
            <a:pPr marL="0" indent="0" algn="l">
              <a:lnSpc>
                <a:spcPts val="2500"/>
              </a:lnSpc>
              <a:buNone/>
            </a:pPr>
            <a:r>
              <a:rPr lang="en-US" sz="2000" b="1" dirty="0">
                <a:solidFill>
                  <a:srgbClr val="E0E4E6"/>
                </a:solidFill>
                <a:latin typeface="Spline Sans Bold" pitchFamily="34" charset="0"/>
                <a:ea typeface="Spline Sans Bold" pitchFamily="34" charset="-122"/>
                <a:cs typeface="Spline Sans Bold" pitchFamily="34" charset="-120"/>
              </a:rPr>
              <a:t>Videoausgabe</a:t>
            </a:r>
            <a:endParaRPr lang="en-US" sz="2000" dirty="0"/>
          </a:p>
        </p:txBody>
      </p:sp>
      <p:sp>
        <p:nvSpPr>
          <p:cNvPr id="12" name="Text 6"/>
          <p:cNvSpPr/>
          <p:nvPr/>
        </p:nvSpPr>
        <p:spPr>
          <a:xfrm>
            <a:off x="7487722" y="5939790"/>
            <a:ext cx="2996208" cy="736044"/>
          </a:xfrm>
          <a:prstGeom prst="rect">
            <a:avLst/>
          </a:prstGeom>
          <a:noFill/>
          <a:ln/>
        </p:spPr>
        <p:txBody>
          <a:bodyPr wrap="square" lIns="0" tIns="0" rIns="0" bIns="0" rtlCol="0" anchor="t"/>
          <a:lstStyle/>
          <a:p>
            <a:pPr marL="0" indent="0" algn="l">
              <a:lnSpc>
                <a:spcPts val="2850"/>
              </a:lnSpc>
              <a:buNone/>
            </a:pPr>
            <a:r>
              <a:rPr lang="en-US" sz="1800" dirty="0">
                <a:solidFill>
                  <a:srgbClr val="E0E4E6"/>
                </a:solidFill>
                <a:latin typeface="Barlow" pitchFamily="34" charset="0"/>
                <a:ea typeface="Barlow" pitchFamily="34" charset="-122"/>
                <a:cs typeface="Barlow" pitchFamily="34" charset="-120"/>
              </a:rPr>
              <a:t>Nicht alle USB-C-Anschlüsse unterstützen Video.</a:t>
            </a:r>
            <a:endParaRPr lang="en-US" sz="1800" dirty="0"/>
          </a:p>
        </p:txBody>
      </p:sp>
      <p:pic>
        <p:nvPicPr>
          <p:cNvPr id="13" name="Image 4" descr="preencoded.png"/>
          <p:cNvPicPr>
            <a:picLocks noChangeAspect="1"/>
          </p:cNvPicPr>
          <p:nvPr/>
        </p:nvPicPr>
        <p:blipFill>
          <a:blip r:embed="rId7"/>
          <a:stretch>
            <a:fillRect/>
          </a:stretch>
        </p:blipFill>
        <p:spPr>
          <a:xfrm>
            <a:off x="10828973" y="4677251"/>
            <a:ext cx="575072" cy="575072"/>
          </a:xfrm>
          <a:prstGeom prst="rect">
            <a:avLst/>
          </a:prstGeom>
        </p:spPr>
      </p:pic>
      <p:sp>
        <p:nvSpPr>
          <p:cNvPr id="14" name="Text 7"/>
          <p:cNvSpPr/>
          <p:nvPr/>
        </p:nvSpPr>
        <p:spPr>
          <a:xfrm>
            <a:off x="10828973" y="5482352"/>
            <a:ext cx="2555915" cy="319445"/>
          </a:xfrm>
          <a:prstGeom prst="rect">
            <a:avLst/>
          </a:prstGeom>
          <a:noFill/>
          <a:ln/>
        </p:spPr>
        <p:txBody>
          <a:bodyPr wrap="none" lIns="0" tIns="0" rIns="0" bIns="0" rtlCol="0" anchor="t"/>
          <a:lstStyle/>
          <a:p>
            <a:pPr marL="0" indent="0" algn="l">
              <a:lnSpc>
                <a:spcPts val="2500"/>
              </a:lnSpc>
              <a:buNone/>
            </a:pPr>
            <a:r>
              <a:rPr lang="en-US" sz="2000" b="1" dirty="0">
                <a:solidFill>
                  <a:srgbClr val="E0E4E6"/>
                </a:solidFill>
                <a:latin typeface="Spline Sans Bold" pitchFamily="34" charset="0"/>
                <a:ea typeface="Spline Sans Bold" pitchFamily="34" charset="-122"/>
                <a:cs typeface="Spline Sans Bold" pitchFamily="34" charset="-120"/>
              </a:rPr>
              <a:t>Kompatibilität</a:t>
            </a:r>
            <a:endParaRPr lang="en-US" sz="2000" dirty="0"/>
          </a:p>
        </p:txBody>
      </p:sp>
      <p:sp>
        <p:nvSpPr>
          <p:cNvPr id="15" name="Text 8"/>
          <p:cNvSpPr/>
          <p:nvPr/>
        </p:nvSpPr>
        <p:spPr>
          <a:xfrm>
            <a:off x="10828973" y="5939790"/>
            <a:ext cx="2996327" cy="1472089"/>
          </a:xfrm>
          <a:prstGeom prst="rect">
            <a:avLst/>
          </a:prstGeom>
          <a:noFill/>
          <a:ln/>
        </p:spPr>
        <p:txBody>
          <a:bodyPr wrap="square" lIns="0" tIns="0" rIns="0" bIns="0" rtlCol="0" anchor="t"/>
          <a:lstStyle/>
          <a:p>
            <a:pPr marL="0" indent="0" algn="l">
              <a:lnSpc>
                <a:spcPts val="2850"/>
              </a:lnSpc>
              <a:buNone/>
            </a:pPr>
            <a:r>
              <a:rPr lang="en-US" sz="1800" dirty="0">
                <a:solidFill>
                  <a:srgbClr val="E0E4E6"/>
                </a:solidFill>
                <a:latin typeface="Barlow" pitchFamily="34" charset="0"/>
                <a:ea typeface="Barlow" pitchFamily="34" charset="-122"/>
                <a:cs typeface="Barlow" pitchFamily="34" charset="-120"/>
              </a:rPr>
              <a:t>Überprüfen Sie die unterstützten Funktionen. Nicht jeder USB-CAnschluss bietet alle Möglichkeiten.</a:t>
            </a:r>
            <a:endParaRPr lang="en-US" sz="1800" dirty="0"/>
          </a:p>
        </p:txBody>
      </p:sp>
      <p:pic>
        <p:nvPicPr>
          <p:cNvPr id="17" name="Grafik 16">
            <a:extLst>
              <a:ext uri="{FF2B5EF4-FFF2-40B4-BE49-F238E27FC236}">
                <a16:creationId xmlns:a16="http://schemas.microsoft.com/office/drawing/2014/main" id="{5831C562-58C4-4279-B1E0-8BB77F86A0A1}"/>
              </a:ext>
            </a:extLst>
          </p:cNvPr>
          <p:cNvPicPr>
            <a:picLocks noChangeAspect="1"/>
          </p:cNvPicPr>
          <p:nvPr/>
        </p:nvPicPr>
        <p:blipFill>
          <a:blip r:embed="rId8"/>
          <a:stretch>
            <a:fillRect/>
          </a:stretch>
        </p:blipFill>
        <p:spPr>
          <a:xfrm>
            <a:off x="12867855" y="7790413"/>
            <a:ext cx="1676412" cy="37147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07455" y="687467"/>
            <a:ext cx="7501890" cy="1303258"/>
          </a:xfrm>
          <a:prstGeom prst="rect">
            <a:avLst/>
          </a:prstGeom>
          <a:noFill/>
          <a:ln/>
        </p:spPr>
        <p:txBody>
          <a:bodyPr wrap="square" lIns="0" tIns="0" rIns="0" bIns="0" rtlCol="0" anchor="t"/>
          <a:lstStyle/>
          <a:p>
            <a:pPr marL="0" indent="0">
              <a:lnSpc>
                <a:spcPts val="5100"/>
              </a:lnSpc>
              <a:buNone/>
            </a:pPr>
            <a:r>
              <a:rPr lang="en-US" sz="4100" b="1" dirty="0">
                <a:solidFill>
                  <a:srgbClr val="F0FCFF"/>
                </a:solidFill>
                <a:latin typeface="Spline Sans Bold" pitchFamily="34" charset="0"/>
                <a:ea typeface="Spline Sans Bold" pitchFamily="34" charset="-122"/>
                <a:cs typeface="Spline Sans Bold" pitchFamily="34" charset="-120"/>
              </a:rPr>
              <a:t>Apple und Bildübertragung: Herausforderungen</a:t>
            </a:r>
            <a:endParaRPr lang="en-US" sz="4100" dirty="0"/>
          </a:p>
        </p:txBody>
      </p:sp>
      <p:sp>
        <p:nvSpPr>
          <p:cNvPr id="4" name="Shape 1"/>
          <p:cNvSpPr/>
          <p:nvPr/>
        </p:nvSpPr>
        <p:spPr>
          <a:xfrm>
            <a:off x="6307455" y="2342555"/>
            <a:ext cx="3633668" cy="3233023"/>
          </a:xfrm>
          <a:prstGeom prst="roundRect">
            <a:avLst>
              <a:gd name="adj" fmla="val 10885"/>
            </a:avLst>
          </a:prstGeom>
          <a:solidFill>
            <a:srgbClr val="0A081B"/>
          </a:solidFill>
          <a:ln w="22860">
            <a:solidFill>
              <a:srgbClr val="16FFBB"/>
            </a:solidFill>
            <a:prstDash val="solid"/>
          </a:ln>
        </p:spPr>
      </p:sp>
      <p:sp>
        <p:nvSpPr>
          <p:cNvPr id="5" name="Text 2"/>
          <p:cNvSpPr/>
          <p:nvPr/>
        </p:nvSpPr>
        <p:spPr>
          <a:xfrm>
            <a:off x="6564868" y="2599968"/>
            <a:ext cx="2606635" cy="325755"/>
          </a:xfrm>
          <a:prstGeom prst="rect">
            <a:avLst/>
          </a:prstGeom>
          <a:noFill/>
          <a:ln/>
        </p:spPr>
        <p:txBody>
          <a:bodyPr wrap="none" lIns="0" tIns="0" rIns="0" bIns="0" rtlCol="0" anchor="t"/>
          <a:lstStyle/>
          <a:p>
            <a:pPr marL="0" indent="0">
              <a:lnSpc>
                <a:spcPts val="2550"/>
              </a:lnSpc>
              <a:buNone/>
            </a:pPr>
            <a:r>
              <a:rPr lang="en-US" sz="2050" b="1" dirty="0">
                <a:solidFill>
                  <a:srgbClr val="E0E4E6"/>
                </a:solidFill>
                <a:latin typeface="Spline Sans Bold" pitchFamily="34" charset="0"/>
                <a:ea typeface="Spline Sans Bold" pitchFamily="34" charset="-122"/>
                <a:cs typeface="Spline Sans Bold" pitchFamily="34" charset="-120"/>
              </a:rPr>
              <a:t>HDCP-Problematik</a:t>
            </a:r>
            <a:endParaRPr lang="en-US" sz="2050" dirty="0"/>
          </a:p>
        </p:txBody>
      </p:sp>
      <p:sp>
        <p:nvSpPr>
          <p:cNvPr id="6" name="Text 3"/>
          <p:cNvSpPr/>
          <p:nvPr/>
        </p:nvSpPr>
        <p:spPr>
          <a:xfrm>
            <a:off x="6564868" y="3066455"/>
            <a:ext cx="3118842" cy="2251710"/>
          </a:xfrm>
          <a:prstGeom prst="rect">
            <a:avLst/>
          </a:prstGeom>
          <a:noFill/>
          <a:ln/>
        </p:spPr>
        <p:txBody>
          <a:bodyPr wrap="square" lIns="0" tIns="0" rIns="0" bIns="0" rtlCol="0" anchor="t"/>
          <a:lstStyle/>
          <a:p>
            <a:pPr marL="0" indent="0">
              <a:lnSpc>
                <a:spcPts val="2950"/>
              </a:lnSpc>
              <a:buNone/>
            </a:pPr>
            <a:r>
              <a:rPr lang="en-US" sz="1800" dirty="0">
                <a:solidFill>
                  <a:srgbClr val="E0E4E6"/>
                </a:solidFill>
                <a:latin typeface="Barlow" pitchFamily="34" charset="0"/>
                <a:ea typeface="Barlow" pitchFamily="34" charset="-122"/>
                <a:cs typeface="Barlow" pitchFamily="34" charset="-120"/>
              </a:rPr>
              <a:t>High-bandwidth Digital Content Protection kann Kompatibilitätsprobleme verursachen. Es schränkt die Nutzung von Recordern oder Audio-De-Embeddern ein.</a:t>
            </a:r>
            <a:endParaRPr lang="en-US" sz="1800" dirty="0"/>
          </a:p>
        </p:txBody>
      </p:sp>
      <p:sp>
        <p:nvSpPr>
          <p:cNvPr id="7" name="Shape 4"/>
          <p:cNvSpPr/>
          <p:nvPr/>
        </p:nvSpPr>
        <p:spPr>
          <a:xfrm>
            <a:off x="10175677" y="2342555"/>
            <a:ext cx="3633668" cy="3233023"/>
          </a:xfrm>
          <a:prstGeom prst="roundRect">
            <a:avLst>
              <a:gd name="adj" fmla="val 10885"/>
            </a:avLst>
          </a:prstGeom>
          <a:solidFill>
            <a:srgbClr val="0A081B"/>
          </a:solidFill>
          <a:ln w="22860">
            <a:solidFill>
              <a:srgbClr val="29DDDA"/>
            </a:solidFill>
            <a:prstDash val="solid"/>
          </a:ln>
        </p:spPr>
      </p:sp>
      <p:sp>
        <p:nvSpPr>
          <p:cNvPr id="8" name="Text 5"/>
          <p:cNvSpPr/>
          <p:nvPr/>
        </p:nvSpPr>
        <p:spPr>
          <a:xfrm>
            <a:off x="10433090" y="2599968"/>
            <a:ext cx="3099316" cy="325755"/>
          </a:xfrm>
          <a:prstGeom prst="rect">
            <a:avLst/>
          </a:prstGeom>
          <a:noFill/>
          <a:ln/>
        </p:spPr>
        <p:txBody>
          <a:bodyPr wrap="none" lIns="0" tIns="0" rIns="0" bIns="0" rtlCol="0" anchor="t"/>
          <a:lstStyle/>
          <a:p>
            <a:pPr marL="0" indent="0">
              <a:lnSpc>
                <a:spcPts val="2550"/>
              </a:lnSpc>
              <a:buNone/>
            </a:pPr>
            <a:r>
              <a:rPr lang="en-US" sz="2050" b="1" dirty="0">
                <a:solidFill>
                  <a:srgbClr val="E0E4E6"/>
                </a:solidFill>
                <a:latin typeface="Spline Sans Bold" pitchFamily="34" charset="0"/>
                <a:ea typeface="Spline Sans Bold" pitchFamily="34" charset="-122"/>
                <a:cs typeface="Spline Sans Bold" pitchFamily="34" charset="-120"/>
              </a:rPr>
              <a:t>Eingeschränkter Support</a:t>
            </a:r>
            <a:endParaRPr lang="en-US" sz="2050" dirty="0"/>
          </a:p>
        </p:txBody>
      </p:sp>
      <p:sp>
        <p:nvSpPr>
          <p:cNvPr id="9" name="Text 6"/>
          <p:cNvSpPr/>
          <p:nvPr/>
        </p:nvSpPr>
        <p:spPr>
          <a:xfrm>
            <a:off x="10433090" y="3066455"/>
            <a:ext cx="3118842" cy="2251710"/>
          </a:xfrm>
          <a:prstGeom prst="rect">
            <a:avLst/>
          </a:prstGeom>
          <a:noFill/>
          <a:ln/>
        </p:spPr>
        <p:txBody>
          <a:bodyPr wrap="square" lIns="0" tIns="0" rIns="0" bIns="0" rtlCol="0" anchor="t"/>
          <a:lstStyle/>
          <a:p>
            <a:pPr marL="0" indent="0">
              <a:lnSpc>
                <a:spcPts val="2950"/>
              </a:lnSpc>
              <a:buNone/>
            </a:pPr>
            <a:r>
              <a:rPr lang="en-US" sz="1800" dirty="0">
                <a:solidFill>
                  <a:srgbClr val="E0E4E6"/>
                </a:solidFill>
                <a:latin typeface="Barlow" pitchFamily="34" charset="0"/>
                <a:ea typeface="Barlow" pitchFamily="34" charset="-122"/>
                <a:cs typeface="Barlow" pitchFamily="34" charset="-120"/>
              </a:rPr>
              <a:t>Aufgrund der HDCP-Beschränkungen ist der Apple-Support an der HWG limitiert. Wir bemühen uns um größtmögliche Geräteunterstützung.</a:t>
            </a:r>
            <a:endParaRPr lang="en-US" sz="1800" dirty="0"/>
          </a:p>
        </p:txBody>
      </p:sp>
      <p:sp>
        <p:nvSpPr>
          <p:cNvPr id="10" name="Shape 7"/>
          <p:cNvSpPr/>
          <p:nvPr/>
        </p:nvSpPr>
        <p:spPr>
          <a:xfrm>
            <a:off x="6307455" y="5810131"/>
            <a:ext cx="7501890" cy="1731883"/>
          </a:xfrm>
          <a:prstGeom prst="roundRect">
            <a:avLst>
              <a:gd name="adj" fmla="val 20319"/>
            </a:avLst>
          </a:prstGeom>
          <a:solidFill>
            <a:srgbClr val="0A081B"/>
          </a:solidFill>
          <a:ln w="22860">
            <a:solidFill>
              <a:srgbClr val="37A7E7"/>
            </a:solidFill>
            <a:prstDash val="solid"/>
          </a:ln>
        </p:spPr>
      </p:sp>
      <p:sp>
        <p:nvSpPr>
          <p:cNvPr id="11" name="Text 8"/>
          <p:cNvSpPr/>
          <p:nvPr/>
        </p:nvSpPr>
        <p:spPr>
          <a:xfrm>
            <a:off x="6564868" y="6067544"/>
            <a:ext cx="2606635" cy="325755"/>
          </a:xfrm>
          <a:prstGeom prst="rect">
            <a:avLst/>
          </a:prstGeom>
          <a:noFill/>
          <a:ln/>
        </p:spPr>
        <p:txBody>
          <a:bodyPr wrap="none" lIns="0" tIns="0" rIns="0" bIns="0" rtlCol="0" anchor="t"/>
          <a:lstStyle/>
          <a:p>
            <a:pPr marL="0" indent="0">
              <a:lnSpc>
                <a:spcPts val="2550"/>
              </a:lnSpc>
              <a:buNone/>
            </a:pPr>
            <a:r>
              <a:rPr lang="en-US" sz="2050" b="1" dirty="0">
                <a:solidFill>
                  <a:srgbClr val="E0E4E6"/>
                </a:solidFill>
                <a:latin typeface="Spline Sans Bold" pitchFamily="34" charset="0"/>
                <a:ea typeface="Spline Sans Bold" pitchFamily="34" charset="-122"/>
                <a:cs typeface="Spline Sans Bold" pitchFamily="34" charset="-120"/>
              </a:rPr>
              <a:t>Audio-De-Embedder</a:t>
            </a:r>
            <a:endParaRPr lang="en-US" sz="2050" dirty="0"/>
          </a:p>
        </p:txBody>
      </p:sp>
      <p:sp>
        <p:nvSpPr>
          <p:cNvPr id="12" name="Text 9"/>
          <p:cNvSpPr/>
          <p:nvPr/>
        </p:nvSpPr>
        <p:spPr>
          <a:xfrm>
            <a:off x="6564868" y="6534031"/>
            <a:ext cx="6987064" cy="750570"/>
          </a:xfrm>
          <a:prstGeom prst="rect">
            <a:avLst/>
          </a:prstGeom>
          <a:noFill/>
          <a:ln/>
        </p:spPr>
        <p:txBody>
          <a:bodyPr wrap="square" lIns="0" tIns="0" rIns="0" bIns="0" rtlCol="0" anchor="t"/>
          <a:lstStyle/>
          <a:p>
            <a:pPr marL="0" indent="0">
              <a:lnSpc>
                <a:spcPts val="2950"/>
              </a:lnSpc>
              <a:buNone/>
            </a:pPr>
            <a:r>
              <a:rPr lang="en-US" sz="1800" dirty="0">
                <a:solidFill>
                  <a:srgbClr val="E0E4E6"/>
                </a:solidFill>
                <a:latin typeface="Barlow" pitchFamily="34" charset="0"/>
                <a:ea typeface="Barlow" pitchFamily="34" charset="-122"/>
                <a:cs typeface="Barlow" pitchFamily="34" charset="-120"/>
              </a:rPr>
              <a:t>Diese Geräte trennen Bild und Ton. Sie leiten das Bild zum Monitor und den Ton zu Lautsprechern weiter.</a:t>
            </a:r>
            <a:endParaRPr lang="en-US" sz="1800" dirty="0"/>
          </a:p>
        </p:txBody>
      </p:sp>
      <p:pic>
        <p:nvPicPr>
          <p:cNvPr id="14" name="Grafik 13">
            <a:extLst>
              <a:ext uri="{FF2B5EF4-FFF2-40B4-BE49-F238E27FC236}">
                <a16:creationId xmlns:a16="http://schemas.microsoft.com/office/drawing/2014/main" id="{271FCD70-0BBD-46E1-BFE0-811817B1A1FF}"/>
              </a:ext>
            </a:extLst>
          </p:cNvPr>
          <p:cNvPicPr>
            <a:picLocks noChangeAspect="1"/>
          </p:cNvPicPr>
          <p:nvPr/>
        </p:nvPicPr>
        <p:blipFill>
          <a:blip r:embed="rId4"/>
          <a:stretch>
            <a:fillRect/>
          </a:stretch>
        </p:blipFill>
        <p:spPr>
          <a:xfrm>
            <a:off x="12847976" y="7740718"/>
            <a:ext cx="1676412" cy="371478"/>
          </a:xfrm>
          <a:prstGeom prst="rect">
            <a:avLst/>
          </a:prstGeom>
        </p:spPr>
      </p:pic>
      <p:pic>
        <p:nvPicPr>
          <p:cNvPr id="15" name="Grafik 14">
            <a:extLst>
              <a:ext uri="{FF2B5EF4-FFF2-40B4-BE49-F238E27FC236}">
                <a16:creationId xmlns:a16="http://schemas.microsoft.com/office/drawing/2014/main" id="{03C5F8B1-57E4-4AE2-A23D-7422F0E97B31}"/>
              </a:ext>
            </a:extLst>
          </p:cNvPr>
          <p:cNvPicPr>
            <a:picLocks noChangeAspect="1"/>
          </p:cNvPicPr>
          <p:nvPr/>
        </p:nvPicPr>
        <p:blipFill>
          <a:blip r:embed="rId5"/>
          <a:stretch>
            <a:fillRect/>
          </a:stretch>
        </p:blipFill>
        <p:spPr>
          <a:xfrm>
            <a:off x="9360084" y="4858336"/>
            <a:ext cx="1264948" cy="144245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37949" y="579834"/>
            <a:ext cx="11360229" cy="585788"/>
          </a:xfrm>
          <a:prstGeom prst="rect">
            <a:avLst/>
          </a:prstGeom>
          <a:noFill/>
          <a:ln/>
        </p:spPr>
        <p:txBody>
          <a:bodyPr wrap="none" lIns="0" tIns="0" rIns="0" bIns="0" rtlCol="0" anchor="t"/>
          <a:lstStyle/>
          <a:p>
            <a:pPr marL="0" indent="0">
              <a:lnSpc>
                <a:spcPts val="4600"/>
              </a:lnSpc>
              <a:buNone/>
            </a:pPr>
            <a:r>
              <a:rPr lang="en-US" sz="3650" b="1" dirty="0">
                <a:solidFill>
                  <a:srgbClr val="F0FCFF"/>
                </a:solidFill>
                <a:latin typeface="Spline Sans Bold" pitchFamily="34" charset="0"/>
                <a:ea typeface="Spline Sans Bold" pitchFamily="34" charset="-122"/>
                <a:cs typeface="Spline Sans Bold" pitchFamily="34" charset="-120"/>
              </a:rPr>
              <a:t>Aussterbende Technologien: Overhead-Projektoren</a:t>
            </a:r>
            <a:endParaRPr lang="en-US" sz="3650" dirty="0"/>
          </a:p>
        </p:txBody>
      </p:sp>
      <p:sp>
        <p:nvSpPr>
          <p:cNvPr id="3" name="Text 1"/>
          <p:cNvSpPr/>
          <p:nvPr/>
        </p:nvSpPr>
        <p:spPr>
          <a:xfrm>
            <a:off x="737949" y="1671518"/>
            <a:ext cx="6320076" cy="1686520"/>
          </a:xfrm>
          <a:prstGeom prst="rect">
            <a:avLst/>
          </a:prstGeom>
          <a:noFill/>
          <a:ln/>
        </p:spPr>
        <p:txBody>
          <a:bodyPr wrap="square" lIns="0" tIns="0" rIns="0" bIns="0" rtlCol="0" anchor="t"/>
          <a:lstStyle/>
          <a:p>
            <a:pPr marL="0" indent="0">
              <a:lnSpc>
                <a:spcPts val="2650"/>
              </a:lnSpc>
              <a:buNone/>
            </a:pPr>
            <a:r>
              <a:rPr lang="en-US" sz="1650" dirty="0">
                <a:solidFill>
                  <a:srgbClr val="E0E4E6"/>
                </a:solidFill>
                <a:latin typeface="Barlow" pitchFamily="34" charset="0"/>
                <a:ea typeface="Barlow" pitchFamily="34" charset="-122"/>
                <a:cs typeface="Barlow" pitchFamily="34" charset="-120"/>
              </a:rPr>
              <a:t>Overhead-Projektoren, waren einst das Mittel der Wahl für Präsentationen. Sie projizierten Folien mit Transparenten auf eine Leinwand. Aufgrund von mangelnder Auflösung, komplizierter Bedienung und der Einführung digitaler Projektoren sind sie heute veraltet.</a:t>
            </a:r>
            <a:endParaRPr lang="en-US" sz="1650" dirty="0"/>
          </a:p>
        </p:txBody>
      </p:sp>
      <p:sp>
        <p:nvSpPr>
          <p:cNvPr id="4" name="Text 2"/>
          <p:cNvSpPr/>
          <p:nvPr/>
        </p:nvSpPr>
        <p:spPr>
          <a:xfrm>
            <a:off x="737949" y="3547705"/>
            <a:ext cx="6320076" cy="674608"/>
          </a:xfrm>
          <a:prstGeom prst="rect">
            <a:avLst/>
          </a:prstGeom>
          <a:noFill/>
          <a:ln/>
        </p:spPr>
        <p:txBody>
          <a:bodyPr wrap="square" lIns="0" tIns="0" rIns="0" bIns="0" rtlCol="0" anchor="t"/>
          <a:lstStyle/>
          <a:p>
            <a:pPr marL="0" indent="0">
              <a:lnSpc>
                <a:spcPts val="2650"/>
              </a:lnSpc>
              <a:buNone/>
            </a:pPr>
            <a:r>
              <a:rPr lang="en-US" sz="1650" dirty="0">
                <a:solidFill>
                  <a:srgbClr val="E0E4E6"/>
                </a:solidFill>
                <a:latin typeface="Barlow" pitchFamily="34" charset="0"/>
                <a:ea typeface="Barlow" pitchFamily="34" charset="-122"/>
                <a:cs typeface="Barlow" pitchFamily="34" charset="-120"/>
              </a:rPr>
              <a:t>Moderne Geräte bieten deutlich höhere Auflösung, sind einfach zu bedienen und ermöglichen dynamische Präsentationen.</a:t>
            </a:r>
            <a:endParaRPr lang="en-US" sz="1650" dirty="0"/>
          </a:p>
        </p:txBody>
      </p:sp>
      <p:sp>
        <p:nvSpPr>
          <p:cNvPr id="5" name="Text 3"/>
          <p:cNvSpPr/>
          <p:nvPr/>
        </p:nvSpPr>
        <p:spPr>
          <a:xfrm>
            <a:off x="737949" y="4411980"/>
            <a:ext cx="6320076" cy="337304"/>
          </a:xfrm>
          <a:prstGeom prst="rect">
            <a:avLst/>
          </a:prstGeom>
          <a:noFill/>
          <a:ln/>
        </p:spPr>
        <p:txBody>
          <a:bodyPr wrap="none" lIns="0" tIns="0" rIns="0" bIns="0" rtlCol="0" anchor="t"/>
          <a:lstStyle/>
          <a:p>
            <a:pPr marL="0" indent="0">
              <a:lnSpc>
                <a:spcPts val="2650"/>
              </a:lnSpc>
              <a:buNone/>
            </a:pPr>
            <a:r>
              <a:rPr lang="en-US" sz="1650" dirty="0">
                <a:solidFill>
                  <a:srgbClr val="E0E4E6"/>
                </a:solidFill>
                <a:latin typeface="Barlow" pitchFamily="34" charset="0"/>
                <a:ea typeface="Barlow" pitchFamily="34" charset="-122"/>
                <a:cs typeface="Barlow" pitchFamily="34" charset="-120"/>
              </a:rPr>
              <a:t>Die Optimale Alternative wäre ein Visualizer</a:t>
            </a:r>
            <a:endParaRPr lang="en-US" sz="1650" dirty="0"/>
          </a:p>
        </p:txBody>
      </p:sp>
      <p:pic>
        <p:nvPicPr>
          <p:cNvPr id="6" name="Image 0" descr="preencoded.png"/>
          <p:cNvPicPr>
            <a:picLocks noChangeAspect="1"/>
          </p:cNvPicPr>
          <p:nvPr/>
        </p:nvPicPr>
        <p:blipFill>
          <a:blip r:embed="rId3"/>
          <a:stretch>
            <a:fillRect/>
          </a:stretch>
        </p:blipFill>
        <p:spPr>
          <a:xfrm>
            <a:off x="7579995" y="1719024"/>
            <a:ext cx="6320076" cy="6178034"/>
          </a:xfrm>
          <a:prstGeom prst="rect">
            <a:avLst/>
          </a:prstGeom>
        </p:spPr>
      </p:pic>
      <p:pic>
        <p:nvPicPr>
          <p:cNvPr id="8" name="Grafik 7">
            <a:extLst>
              <a:ext uri="{FF2B5EF4-FFF2-40B4-BE49-F238E27FC236}">
                <a16:creationId xmlns:a16="http://schemas.microsoft.com/office/drawing/2014/main" id="{74CF47E3-9F7D-474E-A3FB-4BE001BA1475}"/>
              </a:ext>
            </a:extLst>
          </p:cNvPr>
          <p:cNvPicPr>
            <a:picLocks noChangeAspect="1"/>
          </p:cNvPicPr>
          <p:nvPr/>
        </p:nvPicPr>
        <p:blipFill>
          <a:blip r:embed="rId4"/>
          <a:stretch>
            <a:fillRect/>
          </a:stretch>
        </p:blipFill>
        <p:spPr>
          <a:xfrm>
            <a:off x="12872825" y="7785444"/>
            <a:ext cx="1676412" cy="37147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01635" y="1147048"/>
            <a:ext cx="7578566" cy="556855"/>
          </a:xfrm>
          <a:prstGeom prst="rect">
            <a:avLst/>
          </a:prstGeom>
          <a:noFill/>
          <a:ln/>
        </p:spPr>
        <p:txBody>
          <a:bodyPr wrap="none" lIns="0" tIns="0" rIns="0" bIns="0" rtlCol="0" anchor="t"/>
          <a:lstStyle/>
          <a:p>
            <a:pPr marL="0" indent="0">
              <a:lnSpc>
                <a:spcPts val="4350"/>
              </a:lnSpc>
              <a:buNone/>
            </a:pPr>
            <a:r>
              <a:rPr lang="en-US" sz="3500" b="1" dirty="0">
                <a:solidFill>
                  <a:srgbClr val="F0FCFF"/>
                </a:solidFill>
                <a:latin typeface="Spline Sans Bold" pitchFamily="34" charset="0"/>
                <a:ea typeface="Spline Sans Bold" pitchFamily="34" charset="-122"/>
                <a:cs typeface="Spline Sans Bold" pitchFamily="34" charset="-120"/>
              </a:rPr>
              <a:t>Technische Ausstattung an der HWG</a:t>
            </a:r>
            <a:endParaRPr lang="en-US" sz="3500" dirty="0"/>
          </a:p>
        </p:txBody>
      </p:sp>
      <p:sp>
        <p:nvSpPr>
          <p:cNvPr id="4" name="Shape 1"/>
          <p:cNvSpPr/>
          <p:nvPr/>
        </p:nvSpPr>
        <p:spPr>
          <a:xfrm>
            <a:off x="701635" y="2004536"/>
            <a:ext cx="7740729" cy="5078016"/>
          </a:xfrm>
          <a:prstGeom prst="roundRect">
            <a:avLst>
              <a:gd name="adj" fmla="val 5922"/>
            </a:avLst>
          </a:prstGeom>
          <a:noFill/>
          <a:ln w="7620">
            <a:solidFill>
              <a:srgbClr val="FFFFFF">
                <a:alpha val="24000"/>
              </a:srgbClr>
            </a:solidFill>
            <a:prstDash val="solid"/>
          </a:ln>
        </p:spPr>
      </p:sp>
      <p:sp>
        <p:nvSpPr>
          <p:cNvPr id="5" name="Shape 2"/>
          <p:cNvSpPr/>
          <p:nvPr/>
        </p:nvSpPr>
        <p:spPr>
          <a:xfrm>
            <a:off x="709255" y="2012156"/>
            <a:ext cx="7724656" cy="576501"/>
          </a:xfrm>
          <a:prstGeom prst="rect">
            <a:avLst/>
          </a:prstGeom>
          <a:solidFill>
            <a:srgbClr val="FFFFFF">
              <a:alpha val="4000"/>
            </a:srgbClr>
          </a:solidFill>
          <a:ln/>
        </p:spPr>
      </p:sp>
      <p:sp>
        <p:nvSpPr>
          <p:cNvPr id="6" name="Text 3"/>
          <p:cNvSpPr/>
          <p:nvPr/>
        </p:nvSpPr>
        <p:spPr>
          <a:xfrm>
            <a:off x="910471" y="2140029"/>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Raumtyp</a:t>
            </a:r>
            <a:endParaRPr lang="en-US" sz="1550" dirty="0"/>
          </a:p>
        </p:txBody>
      </p:sp>
      <p:sp>
        <p:nvSpPr>
          <p:cNvPr id="7" name="Text 4"/>
          <p:cNvSpPr/>
          <p:nvPr/>
        </p:nvSpPr>
        <p:spPr>
          <a:xfrm>
            <a:off x="3488888" y="2140029"/>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Verfügbarkeit</a:t>
            </a:r>
            <a:endParaRPr lang="en-US" sz="1550" dirty="0"/>
          </a:p>
        </p:txBody>
      </p:sp>
      <p:sp>
        <p:nvSpPr>
          <p:cNvPr id="8" name="Text 5"/>
          <p:cNvSpPr/>
          <p:nvPr/>
        </p:nvSpPr>
        <p:spPr>
          <a:xfrm>
            <a:off x="6063496" y="2140029"/>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Besondere Ausstattung</a:t>
            </a:r>
            <a:endParaRPr lang="en-US" sz="1550" dirty="0"/>
          </a:p>
        </p:txBody>
      </p:sp>
      <p:sp>
        <p:nvSpPr>
          <p:cNvPr id="9" name="Shape 6"/>
          <p:cNvSpPr/>
          <p:nvPr/>
        </p:nvSpPr>
        <p:spPr>
          <a:xfrm>
            <a:off x="709255" y="2588657"/>
            <a:ext cx="7724656" cy="897255"/>
          </a:xfrm>
          <a:prstGeom prst="rect">
            <a:avLst/>
          </a:prstGeom>
          <a:solidFill>
            <a:srgbClr val="000000">
              <a:alpha val="4000"/>
            </a:srgbClr>
          </a:solidFill>
          <a:ln/>
        </p:spPr>
      </p:sp>
      <p:sp>
        <p:nvSpPr>
          <p:cNvPr id="10" name="Text 7"/>
          <p:cNvSpPr/>
          <p:nvPr/>
        </p:nvSpPr>
        <p:spPr>
          <a:xfrm>
            <a:off x="910471" y="2716530"/>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Seminarräume</a:t>
            </a:r>
            <a:endParaRPr lang="en-US" sz="1550" dirty="0"/>
          </a:p>
        </p:txBody>
      </p:sp>
      <p:sp>
        <p:nvSpPr>
          <p:cNvPr id="11" name="Text 8"/>
          <p:cNvSpPr/>
          <p:nvPr/>
        </p:nvSpPr>
        <p:spPr>
          <a:xfrm>
            <a:off x="3488888" y="2716530"/>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 B, C</a:t>
            </a:r>
            <a:endParaRPr lang="en-US" sz="1550" dirty="0"/>
          </a:p>
        </p:txBody>
      </p:sp>
      <p:sp>
        <p:nvSpPr>
          <p:cNvPr id="12" name="Text 9"/>
          <p:cNvSpPr/>
          <p:nvPr/>
        </p:nvSpPr>
        <p:spPr>
          <a:xfrm>
            <a:off x="6063496" y="2716530"/>
            <a:ext cx="2170033" cy="641509"/>
          </a:xfrm>
          <a:prstGeom prst="rect">
            <a:avLst/>
          </a:prstGeom>
          <a:noFill/>
          <a:ln/>
        </p:spPr>
        <p:txBody>
          <a:bodyPr wrap="squar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Grundlegende AV-Ausstattung</a:t>
            </a:r>
            <a:endParaRPr lang="en-US" sz="1550" dirty="0"/>
          </a:p>
        </p:txBody>
      </p:sp>
      <p:sp>
        <p:nvSpPr>
          <p:cNvPr id="13" name="Shape 10"/>
          <p:cNvSpPr/>
          <p:nvPr/>
        </p:nvSpPr>
        <p:spPr>
          <a:xfrm>
            <a:off x="709255" y="3485912"/>
            <a:ext cx="7724656" cy="576501"/>
          </a:xfrm>
          <a:prstGeom prst="rect">
            <a:avLst/>
          </a:prstGeom>
          <a:solidFill>
            <a:srgbClr val="FFFFFF">
              <a:alpha val="4000"/>
            </a:srgbClr>
          </a:solidFill>
          <a:ln/>
        </p:spPr>
      </p:sp>
      <p:sp>
        <p:nvSpPr>
          <p:cNvPr id="14" name="Text 11"/>
          <p:cNvSpPr/>
          <p:nvPr/>
        </p:nvSpPr>
        <p:spPr>
          <a:xfrm>
            <a:off x="910471" y="3613785"/>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Besprechungsräume</a:t>
            </a:r>
            <a:endParaRPr lang="en-US" sz="1550" dirty="0"/>
          </a:p>
        </p:txBody>
      </p:sp>
      <p:sp>
        <p:nvSpPr>
          <p:cNvPr id="15" name="Text 12"/>
          <p:cNvSpPr/>
          <p:nvPr/>
        </p:nvSpPr>
        <p:spPr>
          <a:xfrm>
            <a:off x="3488888" y="3613785"/>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 C</a:t>
            </a:r>
            <a:endParaRPr lang="en-US" sz="1550" dirty="0"/>
          </a:p>
        </p:txBody>
      </p:sp>
      <p:sp>
        <p:nvSpPr>
          <p:cNvPr id="16" name="Text 13"/>
          <p:cNvSpPr/>
          <p:nvPr/>
        </p:nvSpPr>
        <p:spPr>
          <a:xfrm>
            <a:off x="6063496" y="3613785"/>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Videokonferenzsysteme</a:t>
            </a:r>
            <a:endParaRPr lang="en-US" sz="1550" dirty="0"/>
          </a:p>
        </p:txBody>
      </p:sp>
      <p:sp>
        <p:nvSpPr>
          <p:cNvPr id="17" name="Shape 14"/>
          <p:cNvSpPr/>
          <p:nvPr/>
        </p:nvSpPr>
        <p:spPr>
          <a:xfrm>
            <a:off x="709255" y="4062413"/>
            <a:ext cx="7724656" cy="897255"/>
          </a:xfrm>
          <a:prstGeom prst="rect">
            <a:avLst/>
          </a:prstGeom>
          <a:solidFill>
            <a:srgbClr val="000000">
              <a:alpha val="4000"/>
            </a:srgbClr>
          </a:solidFill>
          <a:ln/>
        </p:spPr>
      </p:sp>
      <p:sp>
        <p:nvSpPr>
          <p:cNvPr id="18" name="Text 15"/>
          <p:cNvSpPr/>
          <p:nvPr/>
        </p:nvSpPr>
        <p:spPr>
          <a:xfrm>
            <a:off x="910471" y="4190286"/>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Hybride Räume</a:t>
            </a:r>
            <a:endParaRPr lang="en-US" sz="1550" dirty="0"/>
          </a:p>
        </p:txBody>
      </p:sp>
      <p:sp>
        <p:nvSpPr>
          <p:cNvPr id="19" name="Text 16"/>
          <p:cNvSpPr/>
          <p:nvPr/>
        </p:nvSpPr>
        <p:spPr>
          <a:xfrm>
            <a:off x="3488888" y="4190286"/>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 C</a:t>
            </a:r>
            <a:endParaRPr lang="en-US" sz="1550" dirty="0"/>
          </a:p>
        </p:txBody>
      </p:sp>
      <p:sp>
        <p:nvSpPr>
          <p:cNvPr id="20" name="Text 17"/>
          <p:cNvSpPr/>
          <p:nvPr/>
        </p:nvSpPr>
        <p:spPr>
          <a:xfrm>
            <a:off x="6063496" y="4190286"/>
            <a:ext cx="2170033" cy="641509"/>
          </a:xfrm>
          <a:prstGeom prst="rect">
            <a:avLst/>
          </a:prstGeom>
          <a:noFill/>
          <a:ln/>
        </p:spPr>
        <p:txBody>
          <a:bodyPr wrap="squar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Technologie für Präsenz- und Online-Teilnahme</a:t>
            </a:r>
            <a:endParaRPr lang="en-US" sz="1550" dirty="0"/>
          </a:p>
        </p:txBody>
      </p:sp>
      <p:sp>
        <p:nvSpPr>
          <p:cNvPr id="21" name="Shape 18"/>
          <p:cNvSpPr/>
          <p:nvPr/>
        </p:nvSpPr>
        <p:spPr>
          <a:xfrm>
            <a:off x="709255" y="4959668"/>
            <a:ext cx="7724656" cy="1218009"/>
          </a:xfrm>
          <a:prstGeom prst="rect">
            <a:avLst/>
          </a:prstGeom>
          <a:solidFill>
            <a:srgbClr val="FFFFFF">
              <a:alpha val="4000"/>
            </a:srgbClr>
          </a:solidFill>
          <a:ln/>
        </p:spPr>
      </p:sp>
      <p:sp>
        <p:nvSpPr>
          <p:cNvPr id="22" name="Text 19"/>
          <p:cNvSpPr/>
          <p:nvPr/>
        </p:nvSpPr>
        <p:spPr>
          <a:xfrm>
            <a:off x="910471" y="5087541"/>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Aula/Auditorium</a:t>
            </a:r>
            <a:endParaRPr lang="en-US" sz="1550" dirty="0"/>
          </a:p>
        </p:txBody>
      </p:sp>
      <p:sp>
        <p:nvSpPr>
          <p:cNvPr id="23" name="Text 20"/>
          <p:cNvSpPr/>
          <p:nvPr/>
        </p:nvSpPr>
        <p:spPr>
          <a:xfrm>
            <a:off x="3488888" y="5087541"/>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 C</a:t>
            </a:r>
            <a:endParaRPr lang="en-US" sz="1550" dirty="0"/>
          </a:p>
        </p:txBody>
      </p:sp>
      <p:sp>
        <p:nvSpPr>
          <p:cNvPr id="24" name="Text 21"/>
          <p:cNvSpPr/>
          <p:nvPr/>
        </p:nvSpPr>
        <p:spPr>
          <a:xfrm>
            <a:off x="6063496" y="5087541"/>
            <a:ext cx="2170033" cy="962263"/>
          </a:xfrm>
          <a:prstGeom prst="rect">
            <a:avLst/>
          </a:prstGeom>
          <a:noFill/>
          <a:ln/>
        </p:spPr>
        <p:txBody>
          <a:bodyPr wrap="squar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Professionelle Beschallung und Beleuchtung</a:t>
            </a:r>
            <a:endParaRPr lang="en-US" sz="1550" dirty="0"/>
          </a:p>
        </p:txBody>
      </p:sp>
      <p:sp>
        <p:nvSpPr>
          <p:cNvPr id="25" name="Shape 22"/>
          <p:cNvSpPr/>
          <p:nvPr/>
        </p:nvSpPr>
        <p:spPr>
          <a:xfrm>
            <a:off x="709255" y="6177677"/>
            <a:ext cx="7724656" cy="897255"/>
          </a:xfrm>
          <a:prstGeom prst="rect">
            <a:avLst/>
          </a:prstGeom>
          <a:solidFill>
            <a:srgbClr val="000000">
              <a:alpha val="4000"/>
            </a:srgbClr>
          </a:solidFill>
          <a:ln/>
        </p:spPr>
      </p:sp>
      <p:sp>
        <p:nvSpPr>
          <p:cNvPr id="26" name="Text 23"/>
          <p:cNvSpPr/>
          <p:nvPr/>
        </p:nvSpPr>
        <p:spPr>
          <a:xfrm>
            <a:off x="910471" y="6305550"/>
            <a:ext cx="217003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Spezialräume</a:t>
            </a:r>
            <a:endParaRPr lang="en-US" sz="1550" dirty="0"/>
          </a:p>
        </p:txBody>
      </p:sp>
      <p:sp>
        <p:nvSpPr>
          <p:cNvPr id="27" name="Text 24"/>
          <p:cNvSpPr/>
          <p:nvPr/>
        </p:nvSpPr>
        <p:spPr>
          <a:xfrm>
            <a:off x="3488888" y="6305550"/>
            <a:ext cx="2166223" cy="320754"/>
          </a:xfrm>
          <a:prstGeom prst="rect">
            <a:avLst/>
          </a:prstGeom>
          <a:noFill/>
          <a:ln/>
        </p:spPr>
        <p:txBody>
          <a:bodyPr wrap="non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A, B</a:t>
            </a:r>
            <a:endParaRPr lang="en-US" sz="1550" dirty="0"/>
          </a:p>
        </p:txBody>
      </p:sp>
      <p:sp>
        <p:nvSpPr>
          <p:cNvPr id="28" name="Text 25"/>
          <p:cNvSpPr/>
          <p:nvPr/>
        </p:nvSpPr>
        <p:spPr>
          <a:xfrm>
            <a:off x="6063496" y="6305550"/>
            <a:ext cx="2170033" cy="641509"/>
          </a:xfrm>
          <a:prstGeom prst="rect">
            <a:avLst/>
          </a:prstGeom>
          <a:noFill/>
          <a:ln/>
        </p:spPr>
        <p:txBody>
          <a:bodyPr wrap="square" lIns="0" tIns="0" rIns="0" bIns="0" rtlCol="0" anchor="t"/>
          <a:lstStyle/>
          <a:p>
            <a:pPr marL="0" indent="0">
              <a:lnSpc>
                <a:spcPts val="2500"/>
              </a:lnSpc>
              <a:buNone/>
            </a:pPr>
            <a:r>
              <a:rPr lang="en-US" sz="1550" dirty="0">
                <a:solidFill>
                  <a:srgbClr val="E0E4E6"/>
                </a:solidFill>
                <a:latin typeface="Barlow" pitchFamily="34" charset="0"/>
                <a:ea typeface="Barlow" pitchFamily="34" charset="-122"/>
                <a:cs typeface="Barlow" pitchFamily="34" charset="-120"/>
              </a:rPr>
              <a:t>Visualizer für Objektpräsentationen</a:t>
            </a:r>
            <a:endParaRPr lang="en-US" sz="15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841415" y="786170"/>
            <a:ext cx="5342453" cy="667703"/>
          </a:xfrm>
          <a:prstGeom prst="rect">
            <a:avLst/>
          </a:prstGeom>
          <a:noFill/>
          <a:ln/>
        </p:spPr>
        <p:txBody>
          <a:bodyPr wrap="none" lIns="0" tIns="0" rIns="0" bIns="0" rtlCol="0" anchor="t"/>
          <a:lstStyle/>
          <a:p>
            <a:pPr marL="0" indent="0">
              <a:lnSpc>
                <a:spcPts val="5250"/>
              </a:lnSpc>
              <a:buNone/>
            </a:pPr>
            <a:r>
              <a:rPr lang="en-US" sz="4200" b="1" dirty="0">
                <a:solidFill>
                  <a:srgbClr val="F0FCFF"/>
                </a:solidFill>
                <a:latin typeface="Spline Sans Bold" pitchFamily="34" charset="0"/>
                <a:ea typeface="Spline Sans Bold" pitchFamily="34" charset="-122"/>
                <a:cs typeface="Spline Sans Bold" pitchFamily="34" charset="-120"/>
              </a:rPr>
              <a:t>Seminarräume</a:t>
            </a:r>
            <a:endParaRPr lang="en-US" sz="4200" dirty="0"/>
          </a:p>
        </p:txBody>
      </p:sp>
      <p:pic>
        <p:nvPicPr>
          <p:cNvPr id="3" name="Image 0" descr="preencoded.png"/>
          <p:cNvPicPr>
            <a:picLocks noChangeAspect="1"/>
          </p:cNvPicPr>
          <p:nvPr/>
        </p:nvPicPr>
        <p:blipFill>
          <a:blip r:embed="rId3"/>
          <a:stretch>
            <a:fillRect/>
          </a:stretch>
        </p:blipFill>
        <p:spPr>
          <a:xfrm>
            <a:off x="841415" y="1934647"/>
            <a:ext cx="4075509" cy="2518767"/>
          </a:xfrm>
          <a:prstGeom prst="rect">
            <a:avLst/>
          </a:prstGeom>
        </p:spPr>
      </p:pic>
      <p:sp>
        <p:nvSpPr>
          <p:cNvPr id="4" name="Text 1"/>
          <p:cNvSpPr/>
          <p:nvPr/>
        </p:nvSpPr>
        <p:spPr>
          <a:xfrm>
            <a:off x="841415" y="4753928"/>
            <a:ext cx="2671167" cy="333970"/>
          </a:xfrm>
          <a:prstGeom prst="rect">
            <a:avLst/>
          </a:prstGeom>
          <a:noFill/>
          <a:ln/>
        </p:spPr>
        <p:txBody>
          <a:bodyPr wrap="none" lIns="0" tIns="0" rIns="0" bIns="0" rtlCol="0" anchor="t"/>
          <a:lstStyle/>
          <a:p>
            <a:pPr marL="0" indent="0" algn="l">
              <a:lnSpc>
                <a:spcPts val="2600"/>
              </a:lnSpc>
              <a:buNone/>
            </a:pPr>
            <a:r>
              <a:rPr lang="en-US" sz="2100" b="1" dirty="0">
                <a:solidFill>
                  <a:srgbClr val="E0E4E6"/>
                </a:solidFill>
                <a:latin typeface="Spline Sans Bold" pitchFamily="34" charset="0"/>
                <a:ea typeface="Spline Sans Bold" pitchFamily="34" charset="-122"/>
                <a:cs typeface="Spline Sans Bold" pitchFamily="34" charset="-120"/>
              </a:rPr>
              <a:t>Gebäude A</a:t>
            </a:r>
            <a:endParaRPr lang="en-US" sz="2100" dirty="0"/>
          </a:p>
        </p:txBody>
      </p:sp>
      <p:sp>
        <p:nvSpPr>
          <p:cNvPr id="5" name="Text 2"/>
          <p:cNvSpPr/>
          <p:nvPr/>
        </p:nvSpPr>
        <p:spPr>
          <a:xfrm>
            <a:off x="841415" y="5232083"/>
            <a:ext cx="4075509" cy="1153716"/>
          </a:xfrm>
          <a:prstGeom prst="rect">
            <a:avLst/>
          </a:prstGeom>
          <a:noFill/>
          <a:ln/>
        </p:spPr>
        <p:txBody>
          <a:bodyPr wrap="squar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Basisausstattung mit Laser- und Lampenprojektoren (je nach Raumgröße).</a:t>
            </a:r>
            <a:endParaRPr lang="en-US" sz="1850" dirty="0"/>
          </a:p>
        </p:txBody>
      </p:sp>
      <p:sp>
        <p:nvSpPr>
          <p:cNvPr id="6" name="Text 3"/>
          <p:cNvSpPr/>
          <p:nvPr/>
        </p:nvSpPr>
        <p:spPr>
          <a:xfrm>
            <a:off x="841415" y="6529983"/>
            <a:ext cx="4075509" cy="769144"/>
          </a:xfrm>
          <a:prstGeom prst="rect">
            <a:avLst/>
          </a:prstGeom>
          <a:noFill/>
          <a:ln/>
        </p:spPr>
        <p:txBody>
          <a:bodyPr wrap="squar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Mikrofone sind nur in bestimmten Räumen vorhanden (z.B. A202, A204).</a:t>
            </a:r>
            <a:endParaRPr lang="en-US" sz="1850" dirty="0"/>
          </a:p>
        </p:txBody>
      </p:sp>
      <p:pic>
        <p:nvPicPr>
          <p:cNvPr id="7" name="Image 1" descr="preencoded.png"/>
          <p:cNvPicPr>
            <a:picLocks noChangeAspect="1"/>
          </p:cNvPicPr>
          <p:nvPr/>
        </p:nvPicPr>
        <p:blipFill>
          <a:blip r:embed="rId4"/>
          <a:stretch>
            <a:fillRect/>
          </a:stretch>
        </p:blipFill>
        <p:spPr>
          <a:xfrm>
            <a:off x="5277445" y="1934647"/>
            <a:ext cx="4075509" cy="2518767"/>
          </a:xfrm>
          <a:prstGeom prst="rect">
            <a:avLst/>
          </a:prstGeom>
        </p:spPr>
      </p:pic>
      <p:sp>
        <p:nvSpPr>
          <p:cNvPr id="8" name="Text 4"/>
          <p:cNvSpPr/>
          <p:nvPr/>
        </p:nvSpPr>
        <p:spPr>
          <a:xfrm>
            <a:off x="5277445" y="4753928"/>
            <a:ext cx="2671167" cy="333970"/>
          </a:xfrm>
          <a:prstGeom prst="rect">
            <a:avLst/>
          </a:prstGeom>
          <a:noFill/>
          <a:ln/>
        </p:spPr>
        <p:txBody>
          <a:bodyPr wrap="none" lIns="0" tIns="0" rIns="0" bIns="0" rtlCol="0" anchor="t"/>
          <a:lstStyle/>
          <a:p>
            <a:pPr marL="0" indent="0" algn="l">
              <a:lnSpc>
                <a:spcPts val="2600"/>
              </a:lnSpc>
              <a:buNone/>
            </a:pPr>
            <a:r>
              <a:rPr lang="en-US" sz="2100" b="1" dirty="0">
                <a:solidFill>
                  <a:srgbClr val="E0E4E6"/>
                </a:solidFill>
                <a:latin typeface="Spline Sans Bold" pitchFamily="34" charset="0"/>
                <a:ea typeface="Spline Sans Bold" pitchFamily="34" charset="-122"/>
                <a:cs typeface="Spline Sans Bold" pitchFamily="34" charset="-120"/>
              </a:rPr>
              <a:t>Gebäude B</a:t>
            </a:r>
            <a:endParaRPr lang="en-US" sz="2100" dirty="0"/>
          </a:p>
        </p:txBody>
      </p:sp>
      <p:sp>
        <p:nvSpPr>
          <p:cNvPr id="9" name="Text 5"/>
          <p:cNvSpPr/>
          <p:nvPr/>
        </p:nvSpPr>
        <p:spPr>
          <a:xfrm>
            <a:off x="5277445" y="5232083"/>
            <a:ext cx="4075509" cy="769144"/>
          </a:xfrm>
          <a:prstGeom prst="rect">
            <a:avLst/>
          </a:prstGeom>
          <a:noFill/>
          <a:ln/>
        </p:spPr>
        <p:txBody>
          <a:bodyPr wrap="squar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Basisausstattung mit Lampenprojektoren (kleine Räume).</a:t>
            </a:r>
            <a:endParaRPr lang="en-US" sz="1850" dirty="0"/>
          </a:p>
        </p:txBody>
      </p:sp>
      <p:sp>
        <p:nvSpPr>
          <p:cNvPr id="10" name="Text 6"/>
          <p:cNvSpPr/>
          <p:nvPr/>
        </p:nvSpPr>
        <p:spPr>
          <a:xfrm>
            <a:off x="5277445" y="6145411"/>
            <a:ext cx="4075509" cy="384572"/>
          </a:xfrm>
          <a:prstGeom prst="rect">
            <a:avLst/>
          </a:prstGeom>
          <a:noFill/>
          <a:ln/>
        </p:spPr>
        <p:txBody>
          <a:bodyPr wrap="non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Keine Mikrofone.</a:t>
            </a:r>
            <a:endParaRPr lang="en-US" sz="1850" dirty="0"/>
          </a:p>
        </p:txBody>
      </p:sp>
      <p:pic>
        <p:nvPicPr>
          <p:cNvPr id="11" name="Image 2" descr="preencoded.png"/>
          <p:cNvPicPr>
            <a:picLocks noChangeAspect="1"/>
          </p:cNvPicPr>
          <p:nvPr/>
        </p:nvPicPr>
        <p:blipFill>
          <a:blip r:embed="rId5"/>
          <a:stretch>
            <a:fillRect/>
          </a:stretch>
        </p:blipFill>
        <p:spPr>
          <a:xfrm>
            <a:off x="9713476" y="1934647"/>
            <a:ext cx="4075509" cy="2518767"/>
          </a:xfrm>
          <a:prstGeom prst="rect">
            <a:avLst/>
          </a:prstGeom>
        </p:spPr>
      </p:pic>
      <p:sp>
        <p:nvSpPr>
          <p:cNvPr id="12" name="Text 7"/>
          <p:cNvSpPr/>
          <p:nvPr/>
        </p:nvSpPr>
        <p:spPr>
          <a:xfrm>
            <a:off x="9713476" y="4753928"/>
            <a:ext cx="2671167" cy="333970"/>
          </a:xfrm>
          <a:prstGeom prst="rect">
            <a:avLst/>
          </a:prstGeom>
          <a:noFill/>
          <a:ln/>
        </p:spPr>
        <p:txBody>
          <a:bodyPr wrap="none" lIns="0" tIns="0" rIns="0" bIns="0" rtlCol="0" anchor="t"/>
          <a:lstStyle/>
          <a:p>
            <a:pPr marL="0" indent="0" algn="l">
              <a:lnSpc>
                <a:spcPts val="2600"/>
              </a:lnSpc>
              <a:buNone/>
            </a:pPr>
            <a:r>
              <a:rPr lang="en-US" sz="2100" b="1" dirty="0">
                <a:solidFill>
                  <a:srgbClr val="E0E4E6"/>
                </a:solidFill>
                <a:latin typeface="Spline Sans Bold" pitchFamily="34" charset="0"/>
                <a:ea typeface="Spline Sans Bold" pitchFamily="34" charset="-122"/>
                <a:cs typeface="Spline Sans Bold" pitchFamily="34" charset="-120"/>
              </a:rPr>
              <a:t>Gebäude C</a:t>
            </a:r>
            <a:endParaRPr lang="en-US" sz="2100" dirty="0"/>
          </a:p>
        </p:txBody>
      </p:sp>
      <p:sp>
        <p:nvSpPr>
          <p:cNvPr id="13" name="Text 8"/>
          <p:cNvSpPr/>
          <p:nvPr/>
        </p:nvSpPr>
        <p:spPr>
          <a:xfrm>
            <a:off x="9713476" y="5232083"/>
            <a:ext cx="4075509" cy="1153716"/>
          </a:xfrm>
          <a:prstGeom prst="rect">
            <a:avLst/>
          </a:prstGeom>
          <a:noFill/>
          <a:ln/>
        </p:spPr>
        <p:txBody>
          <a:bodyPr wrap="squar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Modernste Technik mit einer Kombination aus Basisausstattung und verbesserter Technik.</a:t>
            </a:r>
            <a:endParaRPr lang="en-US" sz="1850" dirty="0"/>
          </a:p>
        </p:txBody>
      </p:sp>
      <p:sp>
        <p:nvSpPr>
          <p:cNvPr id="14" name="Text 9"/>
          <p:cNvSpPr/>
          <p:nvPr/>
        </p:nvSpPr>
        <p:spPr>
          <a:xfrm>
            <a:off x="9713476" y="6529983"/>
            <a:ext cx="4075509" cy="384572"/>
          </a:xfrm>
          <a:prstGeom prst="rect">
            <a:avLst/>
          </a:prstGeom>
          <a:noFill/>
          <a:ln/>
        </p:spPr>
        <p:txBody>
          <a:bodyPr wrap="non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Umfassende Funktionserweiterungen.</a:t>
            </a:r>
            <a:endParaRPr lang="en-US" sz="1850" dirty="0"/>
          </a:p>
        </p:txBody>
      </p:sp>
      <p:sp>
        <p:nvSpPr>
          <p:cNvPr id="15" name="Text 10"/>
          <p:cNvSpPr/>
          <p:nvPr/>
        </p:nvSpPr>
        <p:spPr>
          <a:xfrm>
            <a:off x="9713476" y="7058739"/>
            <a:ext cx="4075509" cy="384572"/>
          </a:xfrm>
          <a:prstGeom prst="rect">
            <a:avLst/>
          </a:prstGeom>
          <a:noFill/>
          <a:ln/>
        </p:spPr>
        <p:txBody>
          <a:bodyPr wrap="none" lIns="0" tIns="0" rIns="0" bIns="0" rtlCol="0" anchor="t"/>
          <a:lstStyle/>
          <a:p>
            <a:pPr marL="0" indent="0" algn="l">
              <a:lnSpc>
                <a:spcPts val="3000"/>
              </a:lnSpc>
              <a:buNone/>
            </a:pPr>
            <a:r>
              <a:rPr lang="en-US" sz="1850" dirty="0">
                <a:solidFill>
                  <a:srgbClr val="E0E4E6"/>
                </a:solidFill>
                <a:latin typeface="Barlow" pitchFamily="34" charset="0"/>
                <a:ea typeface="Barlow" pitchFamily="34" charset="-122"/>
                <a:cs typeface="Barlow" pitchFamily="34" charset="-120"/>
              </a:rPr>
              <a:t>Mikrofone in allen Räumen.</a:t>
            </a:r>
            <a:endParaRPr lang="en-US" sz="1850" dirty="0"/>
          </a:p>
        </p:txBody>
      </p:sp>
      <p:pic>
        <p:nvPicPr>
          <p:cNvPr id="17" name="Grafik 16">
            <a:extLst>
              <a:ext uri="{FF2B5EF4-FFF2-40B4-BE49-F238E27FC236}">
                <a16:creationId xmlns:a16="http://schemas.microsoft.com/office/drawing/2014/main" id="{F9610108-4AE6-43D2-A2A7-E8B02FF7BC13}"/>
              </a:ext>
            </a:extLst>
          </p:cNvPr>
          <p:cNvPicPr>
            <a:picLocks noChangeAspect="1"/>
          </p:cNvPicPr>
          <p:nvPr/>
        </p:nvPicPr>
        <p:blipFill>
          <a:blip r:embed="rId6"/>
          <a:stretch>
            <a:fillRect/>
          </a:stretch>
        </p:blipFill>
        <p:spPr>
          <a:xfrm>
            <a:off x="12892703" y="7760596"/>
            <a:ext cx="1676412" cy="371478"/>
          </a:xfrm>
          <a:prstGeom prst="rect">
            <a:avLst/>
          </a:prstGeom>
        </p:spPr>
      </p:pic>
      <p:pic>
        <p:nvPicPr>
          <p:cNvPr id="18" name="Grafik 17">
            <a:extLst>
              <a:ext uri="{FF2B5EF4-FFF2-40B4-BE49-F238E27FC236}">
                <a16:creationId xmlns:a16="http://schemas.microsoft.com/office/drawing/2014/main" id="{A66B060B-7B63-416C-BFFA-ABB98CC88F6F}"/>
              </a:ext>
            </a:extLst>
          </p:cNvPr>
          <p:cNvPicPr>
            <a:picLocks noChangeAspect="1"/>
          </p:cNvPicPr>
          <p:nvPr/>
        </p:nvPicPr>
        <p:blipFill>
          <a:blip r:embed="rId7"/>
          <a:stretch>
            <a:fillRect/>
          </a:stretch>
        </p:blipFill>
        <p:spPr>
          <a:xfrm>
            <a:off x="13100993" y="3600212"/>
            <a:ext cx="1145513" cy="1306257"/>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35067" y="420410"/>
            <a:ext cx="3397925" cy="424696"/>
          </a:xfrm>
          <a:prstGeom prst="rect">
            <a:avLst/>
          </a:prstGeom>
          <a:noFill/>
          <a:ln/>
        </p:spPr>
        <p:txBody>
          <a:bodyPr wrap="none" lIns="0" tIns="0" rIns="0" bIns="0" rtlCol="0" anchor="t"/>
          <a:lstStyle/>
          <a:p>
            <a:pPr marL="0" indent="0">
              <a:lnSpc>
                <a:spcPts val="3300"/>
              </a:lnSpc>
              <a:buNone/>
            </a:pPr>
            <a:r>
              <a:rPr lang="en-US" sz="2650" b="1" dirty="0">
                <a:solidFill>
                  <a:srgbClr val="F0FCFF"/>
                </a:solidFill>
                <a:latin typeface="Spline Sans Bold" pitchFamily="34" charset="0"/>
                <a:ea typeface="Spline Sans Bold" pitchFamily="34" charset="-122"/>
                <a:cs typeface="Spline Sans Bold" pitchFamily="34" charset="-120"/>
              </a:rPr>
              <a:t>Besprechungsräume</a:t>
            </a:r>
            <a:endParaRPr lang="en-US" sz="2650" dirty="0"/>
          </a:p>
        </p:txBody>
      </p:sp>
      <p:pic>
        <p:nvPicPr>
          <p:cNvPr id="3" name="Image 0" descr="preencoded.png"/>
          <p:cNvPicPr>
            <a:picLocks noChangeAspect="1"/>
          </p:cNvPicPr>
          <p:nvPr/>
        </p:nvPicPr>
        <p:blipFill>
          <a:blip r:embed="rId3"/>
          <a:stretch>
            <a:fillRect/>
          </a:stretch>
        </p:blipFill>
        <p:spPr>
          <a:xfrm>
            <a:off x="535067" y="1246346"/>
            <a:ext cx="6594991" cy="2987516"/>
          </a:xfrm>
          <a:prstGeom prst="rect">
            <a:avLst/>
          </a:prstGeom>
        </p:spPr>
      </p:pic>
      <p:sp>
        <p:nvSpPr>
          <p:cNvPr id="4" name="Text 1"/>
          <p:cNvSpPr/>
          <p:nvPr/>
        </p:nvSpPr>
        <p:spPr>
          <a:xfrm>
            <a:off x="535067" y="4405789"/>
            <a:ext cx="2465427" cy="212288"/>
          </a:xfrm>
          <a:prstGeom prst="rect">
            <a:avLst/>
          </a:prstGeom>
          <a:noFill/>
          <a:ln/>
        </p:spPr>
        <p:txBody>
          <a:bodyPr wrap="none" lIns="0" tIns="0" rIns="0" bIns="0" rtlCol="0" anchor="t"/>
          <a:lstStyle/>
          <a:p>
            <a:pPr marL="0" indent="0">
              <a:lnSpc>
                <a:spcPts val="1650"/>
              </a:lnSpc>
              <a:buNone/>
            </a:pPr>
            <a:r>
              <a:rPr lang="en-US" sz="1300" b="1" dirty="0">
                <a:solidFill>
                  <a:srgbClr val="F0FCFF"/>
                </a:solidFill>
                <a:latin typeface="Spline Sans Bold" pitchFamily="34" charset="0"/>
                <a:ea typeface="Spline Sans Bold" pitchFamily="34" charset="-122"/>
                <a:cs typeface="Spline Sans Bold" pitchFamily="34" charset="-120"/>
              </a:rPr>
              <a:t>A Gebäude Konferenzraum 1 - 3</a:t>
            </a:r>
            <a:endParaRPr lang="en-US" sz="1300" dirty="0"/>
          </a:p>
        </p:txBody>
      </p:sp>
      <p:sp>
        <p:nvSpPr>
          <p:cNvPr id="5" name="Text 2"/>
          <p:cNvSpPr/>
          <p:nvPr/>
        </p:nvSpPr>
        <p:spPr>
          <a:xfrm>
            <a:off x="535067" y="4770953"/>
            <a:ext cx="6594991" cy="244554"/>
          </a:xfrm>
          <a:prstGeom prst="rect">
            <a:avLst/>
          </a:prstGeom>
          <a:noFill/>
          <a:ln/>
        </p:spPr>
        <p:txBody>
          <a:bodyPr wrap="none" lIns="0" tIns="0" rIns="0" bIns="0" rtlCol="0" anchor="t"/>
          <a:lstStyle/>
          <a:p>
            <a:pPr marL="0" indent="0">
              <a:lnSpc>
                <a:spcPts val="1900"/>
              </a:lnSpc>
              <a:buNone/>
            </a:pPr>
            <a:r>
              <a:rPr lang="en-US" sz="1200" dirty="0">
                <a:solidFill>
                  <a:srgbClr val="E0E4E6"/>
                </a:solidFill>
                <a:latin typeface="Barlow" pitchFamily="34" charset="0"/>
                <a:ea typeface="Barlow" pitchFamily="34" charset="-122"/>
                <a:cs typeface="Barlow" pitchFamily="34" charset="-120"/>
              </a:rPr>
              <a:t>Konferenzraum 1</a:t>
            </a:r>
            <a:endParaRPr lang="en-US" sz="1200" dirty="0"/>
          </a:p>
        </p:txBody>
      </p:sp>
      <p:sp>
        <p:nvSpPr>
          <p:cNvPr id="6" name="Text 3"/>
          <p:cNvSpPr/>
          <p:nvPr/>
        </p:nvSpPr>
        <p:spPr>
          <a:xfrm>
            <a:off x="779621" y="5153025"/>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Laser Beamer</a:t>
            </a:r>
            <a:endParaRPr lang="en-US" sz="1200" dirty="0"/>
          </a:p>
        </p:txBody>
      </p:sp>
      <p:sp>
        <p:nvSpPr>
          <p:cNvPr id="7" name="Text 4"/>
          <p:cNvSpPr/>
          <p:nvPr/>
        </p:nvSpPr>
        <p:spPr>
          <a:xfrm>
            <a:off x="779621" y="5451038"/>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HDMI-USB / USB-C</a:t>
            </a:r>
            <a:endParaRPr lang="en-US" sz="1200" dirty="0"/>
          </a:p>
        </p:txBody>
      </p:sp>
      <p:sp>
        <p:nvSpPr>
          <p:cNvPr id="8" name="Text 5"/>
          <p:cNvSpPr/>
          <p:nvPr/>
        </p:nvSpPr>
        <p:spPr>
          <a:xfrm>
            <a:off x="779621" y="5749052"/>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Mikrofon/Ton ( Freisprechen ) Kamera fest für 6 Personen </a:t>
            </a:r>
            <a:endParaRPr lang="en-US" sz="1200" dirty="0"/>
          </a:p>
        </p:txBody>
      </p:sp>
      <p:sp>
        <p:nvSpPr>
          <p:cNvPr id="9" name="Text 6"/>
          <p:cNvSpPr/>
          <p:nvPr/>
        </p:nvSpPr>
        <p:spPr>
          <a:xfrm>
            <a:off x="535067" y="6131123"/>
            <a:ext cx="6594991" cy="244554"/>
          </a:xfrm>
          <a:prstGeom prst="rect">
            <a:avLst/>
          </a:prstGeom>
          <a:noFill/>
          <a:ln/>
        </p:spPr>
        <p:txBody>
          <a:bodyPr wrap="none" lIns="0" tIns="0" rIns="0" bIns="0" rtlCol="0" anchor="t"/>
          <a:lstStyle/>
          <a:p>
            <a:pPr marL="0" indent="0">
              <a:lnSpc>
                <a:spcPts val="1900"/>
              </a:lnSpc>
              <a:buNone/>
            </a:pPr>
            <a:r>
              <a:rPr lang="en-US" sz="1200" dirty="0">
                <a:solidFill>
                  <a:srgbClr val="E0E4E6"/>
                </a:solidFill>
                <a:latin typeface="Barlow" pitchFamily="34" charset="0"/>
                <a:ea typeface="Barlow" pitchFamily="34" charset="-122"/>
                <a:cs typeface="Barlow" pitchFamily="34" charset="-120"/>
              </a:rPr>
              <a:t>Konferenzraum 2-3</a:t>
            </a:r>
            <a:endParaRPr lang="en-US" sz="1200" dirty="0"/>
          </a:p>
        </p:txBody>
      </p:sp>
      <p:sp>
        <p:nvSpPr>
          <p:cNvPr id="10" name="Text 7"/>
          <p:cNvSpPr/>
          <p:nvPr/>
        </p:nvSpPr>
        <p:spPr>
          <a:xfrm>
            <a:off x="779621" y="6513195"/>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Laser Beamer</a:t>
            </a:r>
            <a:endParaRPr lang="en-US" sz="1200" dirty="0"/>
          </a:p>
        </p:txBody>
      </p:sp>
      <p:sp>
        <p:nvSpPr>
          <p:cNvPr id="11" name="Text 8"/>
          <p:cNvSpPr/>
          <p:nvPr/>
        </p:nvSpPr>
        <p:spPr>
          <a:xfrm>
            <a:off x="779621" y="6811208"/>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HDMI-USB</a:t>
            </a:r>
            <a:endParaRPr lang="en-US" sz="1200" dirty="0"/>
          </a:p>
        </p:txBody>
      </p:sp>
      <p:sp>
        <p:nvSpPr>
          <p:cNvPr id="12" name="Text 9"/>
          <p:cNvSpPr/>
          <p:nvPr/>
        </p:nvSpPr>
        <p:spPr>
          <a:xfrm>
            <a:off x="779621" y="7109222"/>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Mikrofon/Ton ( Freisprechen ) für 20 Personen</a:t>
            </a:r>
            <a:endParaRPr lang="en-US" sz="1200" dirty="0"/>
          </a:p>
        </p:txBody>
      </p:sp>
      <p:sp>
        <p:nvSpPr>
          <p:cNvPr id="13" name="Text 10"/>
          <p:cNvSpPr/>
          <p:nvPr/>
        </p:nvSpPr>
        <p:spPr>
          <a:xfrm>
            <a:off x="779621" y="7407235"/>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Kameras Flexibel</a:t>
            </a:r>
            <a:endParaRPr lang="en-US" sz="1200" dirty="0"/>
          </a:p>
        </p:txBody>
      </p:sp>
      <p:sp>
        <p:nvSpPr>
          <p:cNvPr id="14" name="Text 11"/>
          <p:cNvSpPr/>
          <p:nvPr/>
        </p:nvSpPr>
        <p:spPr>
          <a:xfrm>
            <a:off x="779621" y="7705249"/>
            <a:ext cx="6350437"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Projektor Bild auf beide Räume Spiegelbar</a:t>
            </a:r>
            <a:endParaRPr lang="en-US" sz="1200" dirty="0"/>
          </a:p>
        </p:txBody>
      </p:sp>
      <p:sp>
        <p:nvSpPr>
          <p:cNvPr id="15" name="Text 12"/>
          <p:cNvSpPr/>
          <p:nvPr/>
        </p:nvSpPr>
        <p:spPr>
          <a:xfrm>
            <a:off x="535067" y="8087320"/>
            <a:ext cx="6594991" cy="244554"/>
          </a:xfrm>
          <a:prstGeom prst="rect">
            <a:avLst/>
          </a:prstGeom>
          <a:noFill/>
          <a:ln/>
        </p:spPr>
        <p:txBody>
          <a:bodyPr wrap="none" lIns="0" tIns="0" rIns="0" bIns="0" rtlCol="0" anchor="t"/>
          <a:lstStyle/>
          <a:p>
            <a:pPr marL="0" indent="0">
              <a:lnSpc>
                <a:spcPts val="1900"/>
              </a:lnSpc>
              <a:buNone/>
            </a:pPr>
            <a:endParaRPr lang="en-US" sz="1200" dirty="0"/>
          </a:p>
        </p:txBody>
      </p:sp>
      <p:pic>
        <p:nvPicPr>
          <p:cNvPr id="16" name="Image 1" descr="preencoded.png"/>
          <p:cNvPicPr>
            <a:picLocks noChangeAspect="1"/>
          </p:cNvPicPr>
          <p:nvPr/>
        </p:nvPicPr>
        <p:blipFill>
          <a:blip r:embed="rId4"/>
          <a:stretch>
            <a:fillRect/>
          </a:stretch>
        </p:blipFill>
        <p:spPr>
          <a:xfrm>
            <a:off x="7510582" y="1246346"/>
            <a:ext cx="6592253" cy="2986207"/>
          </a:xfrm>
          <a:prstGeom prst="rect">
            <a:avLst/>
          </a:prstGeom>
        </p:spPr>
      </p:pic>
      <p:sp>
        <p:nvSpPr>
          <p:cNvPr id="17" name="Text 13"/>
          <p:cNvSpPr/>
          <p:nvPr/>
        </p:nvSpPr>
        <p:spPr>
          <a:xfrm>
            <a:off x="7510582" y="4404479"/>
            <a:ext cx="1698903" cy="212288"/>
          </a:xfrm>
          <a:prstGeom prst="rect">
            <a:avLst/>
          </a:prstGeom>
          <a:noFill/>
          <a:ln/>
        </p:spPr>
        <p:txBody>
          <a:bodyPr wrap="none" lIns="0" tIns="0" rIns="0" bIns="0" rtlCol="0" anchor="t"/>
          <a:lstStyle/>
          <a:p>
            <a:pPr marL="0" indent="0">
              <a:lnSpc>
                <a:spcPts val="1650"/>
              </a:lnSpc>
              <a:buNone/>
            </a:pPr>
            <a:r>
              <a:rPr lang="en-US" sz="1300" b="1" dirty="0">
                <a:solidFill>
                  <a:srgbClr val="F0FCFF"/>
                </a:solidFill>
                <a:latin typeface="Spline Sans Bold" pitchFamily="34" charset="0"/>
                <a:ea typeface="Spline Sans Bold" pitchFamily="34" charset="-122"/>
                <a:cs typeface="Spline Sans Bold" pitchFamily="34" charset="-120"/>
              </a:rPr>
              <a:t>C Gebäude </a:t>
            </a:r>
            <a:endParaRPr lang="en-US" sz="1300" dirty="0"/>
          </a:p>
        </p:txBody>
      </p:sp>
      <p:sp>
        <p:nvSpPr>
          <p:cNvPr id="18" name="Text 14"/>
          <p:cNvSpPr/>
          <p:nvPr/>
        </p:nvSpPr>
        <p:spPr>
          <a:xfrm>
            <a:off x="7510582" y="4769644"/>
            <a:ext cx="6592253" cy="244554"/>
          </a:xfrm>
          <a:prstGeom prst="rect">
            <a:avLst/>
          </a:prstGeom>
          <a:noFill/>
          <a:ln/>
        </p:spPr>
        <p:txBody>
          <a:bodyPr wrap="none" lIns="0" tIns="0" rIns="0" bIns="0" rtlCol="0" anchor="t"/>
          <a:lstStyle/>
          <a:p>
            <a:pPr marL="0" indent="0">
              <a:lnSpc>
                <a:spcPts val="1900"/>
              </a:lnSpc>
              <a:buNone/>
            </a:pPr>
            <a:r>
              <a:rPr lang="en-US" sz="1200" dirty="0">
                <a:solidFill>
                  <a:srgbClr val="E0E4E6"/>
                </a:solidFill>
                <a:latin typeface="Barlow" pitchFamily="34" charset="0"/>
                <a:ea typeface="Barlow" pitchFamily="34" charset="-122"/>
                <a:cs typeface="Barlow" pitchFamily="34" charset="-120"/>
              </a:rPr>
              <a:t>Besprechungsräume</a:t>
            </a:r>
            <a:endParaRPr lang="en-US" sz="1200" dirty="0"/>
          </a:p>
        </p:txBody>
      </p:sp>
      <p:sp>
        <p:nvSpPr>
          <p:cNvPr id="19" name="Text 15"/>
          <p:cNvSpPr/>
          <p:nvPr/>
        </p:nvSpPr>
        <p:spPr>
          <a:xfrm>
            <a:off x="7755136" y="5151715"/>
            <a:ext cx="6347698"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Monitor </a:t>
            </a:r>
            <a:endParaRPr lang="en-US" sz="1200" dirty="0"/>
          </a:p>
        </p:txBody>
      </p:sp>
      <p:sp>
        <p:nvSpPr>
          <p:cNvPr id="20" name="Text 16"/>
          <p:cNvSpPr/>
          <p:nvPr/>
        </p:nvSpPr>
        <p:spPr>
          <a:xfrm>
            <a:off x="7755136" y="5449729"/>
            <a:ext cx="6347698"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HDMI-USB</a:t>
            </a:r>
            <a:endParaRPr lang="en-US" sz="1200" dirty="0"/>
          </a:p>
        </p:txBody>
      </p:sp>
      <p:sp>
        <p:nvSpPr>
          <p:cNvPr id="21" name="Text 17"/>
          <p:cNvSpPr/>
          <p:nvPr/>
        </p:nvSpPr>
        <p:spPr>
          <a:xfrm>
            <a:off x="7755136" y="5747742"/>
            <a:ext cx="6347698" cy="244554"/>
          </a:xfrm>
          <a:prstGeom prst="rect">
            <a:avLst/>
          </a:prstGeom>
          <a:noFill/>
          <a:ln/>
        </p:spPr>
        <p:txBody>
          <a:bodyPr wrap="none" lIns="0" tIns="0" rIns="0" bIns="0" rtlCol="0" anchor="t"/>
          <a:lstStyle/>
          <a:p>
            <a:pPr marL="342900" indent="-342900" algn="l">
              <a:lnSpc>
                <a:spcPts val="1900"/>
              </a:lnSpc>
              <a:buSzPct val="100000"/>
              <a:buChar char="•"/>
            </a:pPr>
            <a:r>
              <a:rPr lang="en-US" sz="1200" dirty="0">
                <a:solidFill>
                  <a:srgbClr val="E0E4E6"/>
                </a:solidFill>
                <a:latin typeface="Barlow" pitchFamily="34" charset="0"/>
                <a:ea typeface="Barlow" pitchFamily="34" charset="-122"/>
                <a:cs typeface="Barlow" pitchFamily="34" charset="-120"/>
              </a:rPr>
              <a:t>Kamera Mikrofon/Ton ( Freisprechen ) unter Monitor fest für 6 Personen</a:t>
            </a:r>
            <a:endParaRPr lang="en-US" sz="1200" dirty="0"/>
          </a:p>
        </p:txBody>
      </p:sp>
      <p:sp>
        <p:nvSpPr>
          <p:cNvPr id="22" name="Text 18"/>
          <p:cNvSpPr/>
          <p:nvPr/>
        </p:nvSpPr>
        <p:spPr>
          <a:xfrm>
            <a:off x="7510582" y="6129814"/>
            <a:ext cx="6592253" cy="244554"/>
          </a:xfrm>
          <a:prstGeom prst="rect">
            <a:avLst/>
          </a:prstGeom>
          <a:noFill/>
          <a:ln/>
        </p:spPr>
        <p:txBody>
          <a:bodyPr wrap="none" lIns="0" tIns="0" rIns="0" bIns="0" rtlCol="0" anchor="t"/>
          <a:lstStyle/>
          <a:p>
            <a:pPr marL="0" indent="0">
              <a:lnSpc>
                <a:spcPts val="1900"/>
              </a:lnSpc>
              <a:buNone/>
            </a:pPr>
            <a:endParaRPr lang="en-US" sz="1200" dirty="0"/>
          </a:p>
        </p:txBody>
      </p:sp>
      <p:pic>
        <p:nvPicPr>
          <p:cNvPr id="24" name="Grafik 23">
            <a:extLst>
              <a:ext uri="{FF2B5EF4-FFF2-40B4-BE49-F238E27FC236}">
                <a16:creationId xmlns:a16="http://schemas.microsoft.com/office/drawing/2014/main" id="{F062FAAE-C68C-4BA3-B83E-4DFB12926B1D}"/>
              </a:ext>
            </a:extLst>
          </p:cNvPr>
          <p:cNvPicPr>
            <a:picLocks noChangeAspect="1"/>
          </p:cNvPicPr>
          <p:nvPr/>
        </p:nvPicPr>
        <p:blipFill>
          <a:blip r:embed="rId5"/>
          <a:stretch>
            <a:fillRect/>
          </a:stretch>
        </p:blipFill>
        <p:spPr>
          <a:xfrm>
            <a:off x="12877794" y="7764064"/>
            <a:ext cx="1676412" cy="371478"/>
          </a:xfrm>
          <a:prstGeom prst="rect">
            <a:avLst/>
          </a:prstGeom>
        </p:spPr>
      </p:pic>
      <p:pic>
        <p:nvPicPr>
          <p:cNvPr id="25" name="Grafik 24">
            <a:extLst>
              <a:ext uri="{FF2B5EF4-FFF2-40B4-BE49-F238E27FC236}">
                <a16:creationId xmlns:a16="http://schemas.microsoft.com/office/drawing/2014/main" id="{384E3727-9004-4BBF-A311-A0B68CD791E6}"/>
              </a:ext>
            </a:extLst>
          </p:cNvPr>
          <p:cNvPicPr>
            <a:picLocks noChangeAspect="1"/>
          </p:cNvPicPr>
          <p:nvPr/>
        </p:nvPicPr>
        <p:blipFill>
          <a:blip r:embed="rId6"/>
          <a:stretch>
            <a:fillRect/>
          </a:stretch>
        </p:blipFill>
        <p:spPr>
          <a:xfrm>
            <a:off x="13519850" y="3488034"/>
            <a:ext cx="963509" cy="1098714"/>
          </a:xfrm>
          <a:prstGeom prst="rect">
            <a:avLst/>
          </a:prstGeom>
        </p:spPr>
      </p:pic>
      <p:pic>
        <p:nvPicPr>
          <p:cNvPr id="28" name="Grafik 27">
            <a:extLst>
              <a:ext uri="{FF2B5EF4-FFF2-40B4-BE49-F238E27FC236}">
                <a16:creationId xmlns:a16="http://schemas.microsoft.com/office/drawing/2014/main" id="{BB42E836-601A-41F4-A008-E6A6E885C503}"/>
              </a:ext>
            </a:extLst>
          </p:cNvPr>
          <p:cNvPicPr>
            <a:picLocks noChangeAspect="1"/>
          </p:cNvPicPr>
          <p:nvPr/>
        </p:nvPicPr>
        <p:blipFill>
          <a:blip r:embed="rId6"/>
          <a:stretch>
            <a:fillRect/>
          </a:stretch>
        </p:blipFill>
        <p:spPr>
          <a:xfrm>
            <a:off x="6536835" y="3411909"/>
            <a:ext cx="963509" cy="109871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738902" y="580549"/>
            <a:ext cx="4692015" cy="586502"/>
          </a:xfrm>
          <a:prstGeom prst="rect">
            <a:avLst/>
          </a:prstGeom>
          <a:noFill/>
          <a:ln/>
        </p:spPr>
        <p:txBody>
          <a:bodyPr wrap="none" lIns="0" tIns="0" rIns="0" bIns="0" rtlCol="0" anchor="t"/>
          <a:lstStyle/>
          <a:p>
            <a:pPr marL="0" indent="0">
              <a:lnSpc>
                <a:spcPts val="4600"/>
              </a:lnSpc>
              <a:buNone/>
            </a:pPr>
            <a:r>
              <a:rPr lang="en-US" sz="3650" b="1" dirty="0">
                <a:solidFill>
                  <a:srgbClr val="F0FCFF"/>
                </a:solidFill>
                <a:latin typeface="Spline Sans Bold" pitchFamily="34" charset="0"/>
                <a:ea typeface="Spline Sans Bold" pitchFamily="34" charset="-122"/>
                <a:cs typeface="Spline Sans Bold" pitchFamily="34" charset="-120"/>
              </a:rPr>
              <a:t>Hybride Räume</a:t>
            </a:r>
            <a:endParaRPr lang="en-US" sz="3650" dirty="0"/>
          </a:p>
        </p:txBody>
      </p:sp>
      <p:pic>
        <p:nvPicPr>
          <p:cNvPr id="3" name="Image 0" descr="preencoded.png"/>
          <p:cNvPicPr>
            <a:picLocks noChangeAspect="1"/>
          </p:cNvPicPr>
          <p:nvPr/>
        </p:nvPicPr>
        <p:blipFill>
          <a:blip r:embed="rId3"/>
          <a:stretch>
            <a:fillRect/>
          </a:stretch>
        </p:blipFill>
        <p:spPr>
          <a:xfrm>
            <a:off x="738902" y="1721287"/>
            <a:ext cx="6318766" cy="2862382"/>
          </a:xfrm>
          <a:prstGeom prst="rect">
            <a:avLst/>
          </a:prstGeom>
        </p:spPr>
      </p:pic>
      <p:sp>
        <p:nvSpPr>
          <p:cNvPr id="4" name="Text 1"/>
          <p:cNvSpPr/>
          <p:nvPr/>
        </p:nvSpPr>
        <p:spPr>
          <a:xfrm>
            <a:off x="738902" y="4821198"/>
            <a:ext cx="2346008" cy="293132"/>
          </a:xfrm>
          <a:prstGeom prst="rect">
            <a:avLst/>
          </a:prstGeom>
          <a:noFill/>
          <a:ln/>
        </p:spPr>
        <p:txBody>
          <a:bodyPr wrap="none" lIns="0" tIns="0" rIns="0" bIns="0" rtlCol="0" anchor="t"/>
          <a:lstStyle/>
          <a:p>
            <a:pPr marL="0" indent="0">
              <a:lnSpc>
                <a:spcPts val="2300"/>
              </a:lnSpc>
              <a:buNone/>
            </a:pPr>
            <a:r>
              <a:rPr lang="en-US" sz="1800" b="1" dirty="0">
                <a:solidFill>
                  <a:srgbClr val="F0FCFF"/>
                </a:solidFill>
                <a:latin typeface="Spline Sans Bold" pitchFamily="34" charset="0"/>
                <a:ea typeface="Spline Sans Bold" pitchFamily="34" charset="-122"/>
                <a:cs typeface="Spline Sans Bold" pitchFamily="34" charset="-120"/>
              </a:rPr>
              <a:t>A Gebäude</a:t>
            </a:r>
            <a:endParaRPr lang="en-US" sz="1800" dirty="0"/>
          </a:p>
        </p:txBody>
      </p:sp>
      <p:sp>
        <p:nvSpPr>
          <p:cNvPr id="5" name="Text 2"/>
          <p:cNvSpPr/>
          <p:nvPr/>
        </p:nvSpPr>
        <p:spPr>
          <a:xfrm>
            <a:off x="738902" y="5325428"/>
            <a:ext cx="6318766" cy="337661"/>
          </a:xfrm>
          <a:prstGeom prst="rect">
            <a:avLst/>
          </a:prstGeom>
          <a:noFill/>
          <a:ln/>
        </p:spPr>
        <p:txBody>
          <a:bodyPr wrap="none" lIns="0" tIns="0" rIns="0" bIns="0" rtlCol="0" anchor="t"/>
          <a:lstStyle/>
          <a:p>
            <a:pPr marL="0" indent="0">
              <a:lnSpc>
                <a:spcPts val="2650"/>
              </a:lnSpc>
              <a:buNone/>
            </a:pPr>
            <a:r>
              <a:rPr lang="en-US" sz="1650" dirty="0">
                <a:solidFill>
                  <a:srgbClr val="E0E4E6"/>
                </a:solidFill>
                <a:latin typeface="Barlow" pitchFamily="34" charset="0"/>
                <a:ea typeface="Barlow" pitchFamily="34" charset="-122"/>
                <a:cs typeface="Barlow" pitchFamily="34" charset="-120"/>
              </a:rPr>
              <a:t>A 206 </a:t>
            </a:r>
            <a:endParaRPr lang="en-US" sz="1650" dirty="0"/>
          </a:p>
        </p:txBody>
      </p:sp>
      <p:sp>
        <p:nvSpPr>
          <p:cNvPr id="6" name="Text 3"/>
          <p:cNvSpPr/>
          <p:nvPr/>
        </p:nvSpPr>
        <p:spPr>
          <a:xfrm>
            <a:off x="1076682" y="585311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Laser Beamer</a:t>
            </a:r>
            <a:endParaRPr lang="en-US" sz="1650" dirty="0"/>
          </a:p>
        </p:txBody>
      </p:sp>
      <p:sp>
        <p:nvSpPr>
          <p:cNvPr id="7" name="Text 4"/>
          <p:cNvSpPr/>
          <p:nvPr/>
        </p:nvSpPr>
        <p:spPr>
          <a:xfrm>
            <a:off x="1076682" y="626459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Visualizer</a:t>
            </a:r>
            <a:endParaRPr lang="en-US" sz="1650" dirty="0"/>
          </a:p>
        </p:txBody>
      </p:sp>
      <p:sp>
        <p:nvSpPr>
          <p:cNvPr id="8" name="Text 5"/>
          <p:cNvSpPr/>
          <p:nvPr/>
        </p:nvSpPr>
        <p:spPr>
          <a:xfrm>
            <a:off x="1076682" y="667607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HDMI-USB / USB-C</a:t>
            </a:r>
            <a:endParaRPr lang="en-US" sz="1650" dirty="0"/>
          </a:p>
        </p:txBody>
      </p:sp>
      <p:sp>
        <p:nvSpPr>
          <p:cNvPr id="9" name="Text 6"/>
          <p:cNvSpPr/>
          <p:nvPr/>
        </p:nvSpPr>
        <p:spPr>
          <a:xfrm>
            <a:off x="1076682" y="708755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Mikrofon/Ton ( Freisprechen ) </a:t>
            </a:r>
            <a:endParaRPr lang="en-US" sz="1650" dirty="0"/>
          </a:p>
        </p:txBody>
      </p:sp>
      <p:sp>
        <p:nvSpPr>
          <p:cNvPr id="10" name="Text 7"/>
          <p:cNvSpPr/>
          <p:nvPr/>
        </p:nvSpPr>
        <p:spPr>
          <a:xfrm>
            <a:off x="1076682" y="749903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Kamera mit Fernbedienung Steuerbar </a:t>
            </a:r>
            <a:endParaRPr lang="en-US" sz="1650" dirty="0"/>
          </a:p>
        </p:txBody>
      </p:sp>
      <p:pic>
        <p:nvPicPr>
          <p:cNvPr id="11" name="Image 1" descr="preencoded.png"/>
          <p:cNvPicPr>
            <a:picLocks noChangeAspect="1"/>
          </p:cNvPicPr>
          <p:nvPr/>
        </p:nvPicPr>
        <p:blipFill>
          <a:blip r:embed="rId4"/>
          <a:stretch>
            <a:fillRect/>
          </a:stretch>
        </p:blipFill>
        <p:spPr>
          <a:xfrm>
            <a:off x="7580352" y="1721287"/>
            <a:ext cx="6318766" cy="2862382"/>
          </a:xfrm>
          <a:prstGeom prst="rect">
            <a:avLst/>
          </a:prstGeom>
        </p:spPr>
      </p:pic>
      <p:sp>
        <p:nvSpPr>
          <p:cNvPr id="12" name="Text 8"/>
          <p:cNvSpPr/>
          <p:nvPr/>
        </p:nvSpPr>
        <p:spPr>
          <a:xfrm>
            <a:off x="7580352" y="4821198"/>
            <a:ext cx="2346008" cy="293132"/>
          </a:xfrm>
          <a:prstGeom prst="rect">
            <a:avLst/>
          </a:prstGeom>
          <a:noFill/>
          <a:ln/>
        </p:spPr>
        <p:txBody>
          <a:bodyPr wrap="none" lIns="0" tIns="0" rIns="0" bIns="0" rtlCol="0" anchor="t"/>
          <a:lstStyle/>
          <a:p>
            <a:pPr marL="0" indent="0">
              <a:lnSpc>
                <a:spcPts val="2300"/>
              </a:lnSpc>
              <a:buNone/>
            </a:pPr>
            <a:r>
              <a:rPr lang="en-US" sz="1800" b="1" dirty="0">
                <a:solidFill>
                  <a:srgbClr val="F0FCFF"/>
                </a:solidFill>
                <a:latin typeface="Spline Sans Bold" pitchFamily="34" charset="0"/>
                <a:ea typeface="Spline Sans Bold" pitchFamily="34" charset="-122"/>
                <a:cs typeface="Spline Sans Bold" pitchFamily="34" charset="-120"/>
              </a:rPr>
              <a:t>C Gebäude </a:t>
            </a:r>
            <a:endParaRPr lang="en-US" sz="1800" dirty="0"/>
          </a:p>
        </p:txBody>
      </p:sp>
      <p:sp>
        <p:nvSpPr>
          <p:cNvPr id="13" name="Text 9"/>
          <p:cNvSpPr/>
          <p:nvPr/>
        </p:nvSpPr>
        <p:spPr>
          <a:xfrm>
            <a:off x="7580352" y="5325428"/>
            <a:ext cx="6318766" cy="337661"/>
          </a:xfrm>
          <a:prstGeom prst="rect">
            <a:avLst/>
          </a:prstGeom>
          <a:noFill/>
          <a:ln/>
        </p:spPr>
        <p:txBody>
          <a:bodyPr wrap="none" lIns="0" tIns="0" rIns="0" bIns="0" rtlCol="0" anchor="t"/>
          <a:lstStyle/>
          <a:p>
            <a:pPr marL="0" indent="0">
              <a:lnSpc>
                <a:spcPts val="2650"/>
              </a:lnSpc>
              <a:buNone/>
            </a:pPr>
            <a:r>
              <a:rPr lang="en-US" sz="1650" dirty="0">
                <a:solidFill>
                  <a:srgbClr val="E0E4E6"/>
                </a:solidFill>
                <a:latin typeface="Barlow" pitchFamily="34" charset="0"/>
                <a:ea typeface="Barlow" pitchFamily="34" charset="-122"/>
                <a:cs typeface="Barlow" pitchFamily="34" charset="-120"/>
              </a:rPr>
              <a:t>C2.015 C2.017 C1.008</a:t>
            </a:r>
            <a:endParaRPr lang="en-US" sz="1650" dirty="0"/>
          </a:p>
        </p:txBody>
      </p:sp>
      <p:sp>
        <p:nvSpPr>
          <p:cNvPr id="14" name="Text 10"/>
          <p:cNvSpPr/>
          <p:nvPr/>
        </p:nvSpPr>
        <p:spPr>
          <a:xfrm>
            <a:off x="7918133" y="585311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Laser Beamer</a:t>
            </a:r>
            <a:endParaRPr lang="en-US" sz="1650" dirty="0"/>
          </a:p>
        </p:txBody>
      </p:sp>
      <p:sp>
        <p:nvSpPr>
          <p:cNvPr id="15" name="Text 11"/>
          <p:cNvSpPr/>
          <p:nvPr/>
        </p:nvSpPr>
        <p:spPr>
          <a:xfrm>
            <a:off x="7918133" y="626459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HDMI-USB</a:t>
            </a:r>
            <a:endParaRPr lang="en-US" sz="1650" dirty="0"/>
          </a:p>
        </p:txBody>
      </p:sp>
      <p:sp>
        <p:nvSpPr>
          <p:cNvPr id="16" name="Text 12"/>
          <p:cNvSpPr/>
          <p:nvPr/>
        </p:nvSpPr>
        <p:spPr>
          <a:xfrm>
            <a:off x="7918133" y="667607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Mikrofon/Ton ( Hand oder ansteck Mikrofon )</a:t>
            </a:r>
            <a:endParaRPr lang="en-US" sz="1650" dirty="0"/>
          </a:p>
        </p:txBody>
      </p:sp>
      <p:sp>
        <p:nvSpPr>
          <p:cNvPr id="17" name="Text 13"/>
          <p:cNvSpPr/>
          <p:nvPr/>
        </p:nvSpPr>
        <p:spPr>
          <a:xfrm>
            <a:off x="7918133" y="7087553"/>
            <a:ext cx="5980986" cy="337661"/>
          </a:xfrm>
          <a:prstGeom prst="rect">
            <a:avLst/>
          </a:prstGeom>
          <a:noFill/>
          <a:ln/>
        </p:spPr>
        <p:txBody>
          <a:bodyPr wrap="none" lIns="0" tIns="0" rIns="0" bIns="0" rtlCol="0" anchor="t"/>
          <a:lstStyle/>
          <a:p>
            <a:pPr marL="342900" indent="-342900" algn="l">
              <a:lnSpc>
                <a:spcPts val="2650"/>
              </a:lnSpc>
              <a:buSzPct val="100000"/>
              <a:buChar char="•"/>
            </a:pPr>
            <a:r>
              <a:rPr lang="en-US" sz="1650" dirty="0">
                <a:solidFill>
                  <a:srgbClr val="E0E4E6"/>
                </a:solidFill>
                <a:latin typeface="Barlow" pitchFamily="34" charset="0"/>
                <a:ea typeface="Barlow" pitchFamily="34" charset="-122"/>
                <a:cs typeface="Barlow" pitchFamily="34" charset="-120"/>
              </a:rPr>
              <a:t>Kameraposition mit Preset Taste an Steuerung umschalten</a:t>
            </a:r>
            <a:endParaRPr lang="en-US" sz="1650" dirty="0"/>
          </a:p>
        </p:txBody>
      </p:sp>
      <p:pic>
        <p:nvPicPr>
          <p:cNvPr id="19" name="Grafik 18">
            <a:extLst>
              <a:ext uri="{FF2B5EF4-FFF2-40B4-BE49-F238E27FC236}">
                <a16:creationId xmlns:a16="http://schemas.microsoft.com/office/drawing/2014/main" id="{5F7C4D9E-7984-4943-A449-94B21254C526}"/>
              </a:ext>
            </a:extLst>
          </p:cNvPr>
          <p:cNvPicPr>
            <a:picLocks noChangeAspect="1"/>
          </p:cNvPicPr>
          <p:nvPr/>
        </p:nvPicPr>
        <p:blipFill>
          <a:blip r:embed="rId5"/>
          <a:stretch>
            <a:fillRect/>
          </a:stretch>
        </p:blipFill>
        <p:spPr>
          <a:xfrm>
            <a:off x="12882764" y="7750657"/>
            <a:ext cx="1676412" cy="371478"/>
          </a:xfrm>
          <a:prstGeom prst="rect">
            <a:avLst/>
          </a:prstGeom>
        </p:spPr>
      </p:pic>
      <p:pic>
        <p:nvPicPr>
          <p:cNvPr id="20" name="Grafik 19">
            <a:extLst>
              <a:ext uri="{FF2B5EF4-FFF2-40B4-BE49-F238E27FC236}">
                <a16:creationId xmlns:a16="http://schemas.microsoft.com/office/drawing/2014/main" id="{1AC9B0EF-BBB2-4E5B-B6BC-96B43B223FE7}"/>
              </a:ext>
            </a:extLst>
          </p:cNvPr>
          <p:cNvPicPr>
            <a:picLocks noChangeAspect="1"/>
          </p:cNvPicPr>
          <p:nvPr/>
        </p:nvPicPr>
        <p:blipFill>
          <a:blip r:embed="rId6"/>
          <a:stretch>
            <a:fillRect/>
          </a:stretch>
        </p:blipFill>
        <p:spPr>
          <a:xfrm>
            <a:off x="6837256" y="2518968"/>
            <a:ext cx="963509" cy="109871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22075" y="500777"/>
            <a:ext cx="4036219" cy="504468"/>
          </a:xfrm>
          <a:prstGeom prst="rect">
            <a:avLst/>
          </a:prstGeom>
          <a:noFill/>
          <a:ln/>
        </p:spPr>
        <p:txBody>
          <a:bodyPr wrap="none" lIns="0" tIns="0" rIns="0" bIns="0" rtlCol="0" anchor="t"/>
          <a:lstStyle/>
          <a:p>
            <a:pPr marL="0" indent="0">
              <a:lnSpc>
                <a:spcPts val="3950"/>
              </a:lnSpc>
              <a:buNone/>
            </a:pPr>
            <a:r>
              <a:rPr lang="en-US" sz="3150" b="1" dirty="0">
                <a:solidFill>
                  <a:srgbClr val="F0FCFF"/>
                </a:solidFill>
                <a:latin typeface="Spline Sans Bold" pitchFamily="34" charset="0"/>
                <a:ea typeface="Spline Sans Bold" pitchFamily="34" charset="-122"/>
                <a:cs typeface="Spline Sans Bold" pitchFamily="34" charset="-120"/>
              </a:rPr>
              <a:t>Aula A Gebäude</a:t>
            </a:r>
            <a:endParaRPr lang="en-US" sz="3150" dirty="0"/>
          </a:p>
        </p:txBody>
      </p:sp>
      <p:sp>
        <p:nvSpPr>
          <p:cNvPr id="4" name="Text 1"/>
          <p:cNvSpPr/>
          <p:nvPr/>
        </p:nvSpPr>
        <p:spPr>
          <a:xfrm>
            <a:off x="6122075" y="1277660"/>
            <a:ext cx="7872651" cy="290632"/>
          </a:xfrm>
          <a:prstGeom prst="rect">
            <a:avLst/>
          </a:prstGeom>
          <a:noFill/>
          <a:ln/>
        </p:spPr>
        <p:txBody>
          <a:bodyPr wrap="none" lIns="0" tIns="0" rIns="0" bIns="0" rtlCol="0" anchor="t"/>
          <a:lstStyle/>
          <a:p>
            <a:pPr marL="0" indent="0">
              <a:lnSpc>
                <a:spcPts val="2250"/>
              </a:lnSpc>
              <a:buNone/>
            </a:pPr>
            <a:r>
              <a:rPr lang="en-US" sz="1400" dirty="0">
                <a:solidFill>
                  <a:srgbClr val="E0E4E6"/>
                </a:solidFill>
                <a:latin typeface="Barlow" pitchFamily="34" charset="0"/>
                <a:ea typeface="Barlow" pitchFamily="34" charset="-122"/>
                <a:cs typeface="Barlow" pitchFamily="34" charset="-120"/>
              </a:rPr>
              <a:t>Groß Veranstaltung und lehre</a:t>
            </a:r>
            <a:endParaRPr lang="en-US" sz="1400" dirty="0"/>
          </a:p>
        </p:txBody>
      </p:sp>
      <p:sp>
        <p:nvSpPr>
          <p:cNvPr id="5" name="Text 2"/>
          <p:cNvSpPr/>
          <p:nvPr/>
        </p:nvSpPr>
        <p:spPr>
          <a:xfrm>
            <a:off x="6412587" y="1772603"/>
            <a:ext cx="7582138" cy="290632"/>
          </a:xfrm>
          <a:prstGeom prst="rect">
            <a:avLst/>
          </a:prstGeom>
          <a:noFill/>
          <a:ln/>
        </p:spPr>
        <p:txBody>
          <a:bodyPr wrap="none" lIns="0" tIns="0" rIns="0" bIns="0" rtlCol="0" anchor="t"/>
          <a:lstStyle/>
          <a:p>
            <a:pPr marL="342900"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Vorlesungsbetrieb</a:t>
            </a:r>
            <a:endParaRPr lang="en-US" sz="1400" dirty="0"/>
          </a:p>
        </p:txBody>
      </p:sp>
      <p:sp>
        <p:nvSpPr>
          <p:cNvPr id="6" name="Text 3"/>
          <p:cNvSpPr/>
          <p:nvPr/>
        </p:nvSpPr>
        <p:spPr>
          <a:xfrm>
            <a:off x="6703219" y="2126694"/>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Großer Leinwand mit Laser Beamer</a:t>
            </a:r>
            <a:endParaRPr lang="en-US" sz="1400" dirty="0"/>
          </a:p>
        </p:txBody>
      </p:sp>
      <p:sp>
        <p:nvSpPr>
          <p:cNvPr id="7" name="Text 4"/>
          <p:cNvSpPr/>
          <p:nvPr/>
        </p:nvSpPr>
        <p:spPr>
          <a:xfrm>
            <a:off x="6703219" y="2480786"/>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HDMI/ VGA</a:t>
            </a:r>
            <a:endParaRPr lang="en-US" sz="1400" dirty="0"/>
          </a:p>
        </p:txBody>
      </p:sp>
      <p:sp>
        <p:nvSpPr>
          <p:cNvPr id="8" name="Text 5"/>
          <p:cNvSpPr/>
          <p:nvPr/>
        </p:nvSpPr>
        <p:spPr>
          <a:xfrm>
            <a:off x="6703219" y="2834878"/>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Ton Aula</a:t>
            </a:r>
            <a:endParaRPr lang="en-US" sz="1400" dirty="0"/>
          </a:p>
        </p:txBody>
      </p:sp>
      <p:sp>
        <p:nvSpPr>
          <p:cNvPr id="9" name="Text 6"/>
          <p:cNvSpPr/>
          <p:nvPr/>
        </p:nvSpPr>
        <p:spPr>
          <a:xfrm>
            <a:off x="6703219" y="3188970"/>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Mikrofon 1x Hand 1x Headset (an der Info zu holen</a:t>
            </a:r>
            <a:endParaRPr lang="en-US" sz="1400" dirty="0"/>
          </a:p>
        </p:txBody>
      </p:sp>
      <p:sp>
        <p:nvSpPr>
          <p:cNvPr id="10" name="Text 7"/>
          <p:cNvSpPr/>
          <p:nvPr/>
        </p:nvSpPr>
        <p:spPr>
          <a:xfrm>
            <a:off x="6703219" y="3543062"/>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Mikrofon Pult</a:t>
            </a:r>
            <a:endParaRPr lang="en-US" sz="1400" dirty="0"/>
          </a:p>
        </p:txBody>
      </p:sp>
      <p:sp>
        <p:nvSpPr>
          <p:cNvPr id="11" name="Text 8"/>
          <p:cNvSpPr/>
          <p:nvPr/>
        </p:nvSpPr>
        <p:spPr>
          <a:xfrm>
            <a:off x="6703219" y="3897154"/>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Lichtsteuerung Bedingt </a:t>
            </a:r>
            <a:endParaRPr lang="en-US" sz="1400" dirty="0"/>
          </a:p>
        </p:txBody>
      </p:sp>
      <p:sp>
        <p:nvSpPr>
          <p:cNvPr id="12" name="Text 9"/>
          <p:cNvSpPr/>
          <p:nvPr/>
        </p:nvSpPr>
        <p:spPr>
          <a:xfrm>
            <a:off x="6412587" y="4251246"/>
            <a:ext cx="7582138" cy="290632"/>
          </a:xfrm>
          <a:prstGeom prst="rect">
            <a:avLst/>
          </a:prstGeom>
          <a:noFill/>
          <a:ln/>
        </p:spPr>
        <p:txBody>
          <a:bodyPr wrap="none" lIns="0" tIns="0" rIns="0" bIns="0" rtlCol="0" anchor="t"/>
          <a:lstStyle/>
          <a:p>
            <a:pPr marL="342900"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Veranstaltung mit Tech. Unterstützung</a:t>
            </a:r>
            <a:endParaRPr lang="en-US" sz="1400" dirty="0"/>
          </a:p>
        </p:txBody>
      </p:sp>
      <p:sp>
        <p:nvSpPr>
          <p:cNvPr id="13" name="Text 10"/>
          <p:cNvSpPr/>
          <p:nvPr/>
        </p:nvSpPr>
        <p:spPr>
          <a:xfrm>
            <a:off x="6703219" y="4605337"/>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Großer Leinwand mit Laser Beamer</a:t>
            </a:r>
            <a:endParaRPr lang="en-US" sz="1400" dirty="0"/>
          </a:p>
        </p:txBody>
      </p:sp>
      <p:sp>
        <p:nvSpPr>
          <p:cNvPr id="14" name="Text 11"/>
          <p:cNvSpPr/>
          <p:nvPr/>
        </p:nvSpPr>
        <p:spPr>
          <a:xfrm>
            <a:off x="6703219" y="4959429"/>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HDMI/ VGA /Drahtlos/ Regie</a:t>
            </a:r>
            <a:endParaRPr lang="en-US" sz="1400" dirty="0"/>
          </a:p>
        </p:txBody>
      </p:sp>
      <p:sp>
        <p:nvSpPr>
          <p:cNvPr id="15" name="Text 12"/>
          <p:cNvSpPr/>
          <p:nvPr/>
        </p:nvSpPr>
        <p:spPr>
          <a:xfrm>
            <a:off x="6703219" y="5313521"/>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Ton Aula-Flur</a:t>
            </a:r>
            <a:endParaRPr lang="en-US" sz="1400" dirty="0"/>
          </a:p>
        </p:txBody>
      </p:sp>
      <p:sp>
        <p:nvSpPr>
          <p:cNvPr id="16" name="Text 13"/>
          <p:cNvSpPr/>
          <p:nvPr/>
        </p:nvSpPr>
        <p:spPr>
          <a:xfrm>
            <a:off x="6703219" y="5667613"/>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Mikrofon 4x Hand 2x Headset</a:t>
            </a:r>
            <a:endParaRPr lang="en-US" sz="1400" dirty="0"/>
          </a:p>
        </p:txBody>
      </p:sp>
      <p:sp>
        <p:nvSpPr>
          <p:cNvPr id="17" name="Text 14"/>
          <p:cNvSpPr/>
          <p:nvPr/>
        </p:nvSpPr>
        <p:spPr>
          <a:xfrm>
            <a:off x="6703219" y="6021705"/>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Mikrofon Pult</a:t>
            </a:r>
            <a:endParaRPr lang="en-US" sz="1400" dirty="0"/>
          </a:p>
        </p:txBody>
      </p:sp>
      <p:sp>
        <p:nvSpPr>
          <p:cNvPr id="18" name="Text 15"/>
          <p:cNvSpPr/>
          <p:nvPr/>
        </p:nvSpPr>
        <p:spPr>
          <a:xfrm>
            <a:off x="6703219" y="6375797"/>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Lichtsteuerung </a:t>
            </a:r>
            <a:endParaRPr lang="en-US" sz="1400" dirty="0"/>
          </a:p>
        </p:txBody>
      </p:sp>
      <p:sp>
        <p:nvSpPr>
          <p:cNvPr id="19" name="Text 16"/>
          <p:cNvSpPr/>
          <p:nvPr/>
        </p:nvSpPr>
        <p:spPr>
          <a:xfrm>
            <a:off x="6703219" y="6729889"/>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Monitor Flur</a:t>
            </a:r>
            <a:endParaRPr lang="en-US" sz="1400" dirty="0"/>
          </a:p>
        </p:txBody>
      </p:sp>
      <p:sp>
        <p:nvSpPr>
          <p:cNvPr id="20" name="Text 17"/>
          <p:cNvSpPr/>
          <p:nvPr/>
        </p:nvSpPr>
        <p:spPr>
          <a:xfrm>
            <a:off x="6703219" y="7083981"/>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Bild Regieführung aus Regieraum</a:t>
            </a:r>
            <a:endParaRPr lang="en-US" sz="1400" dirty="0"/>
          </a:p>
        </p:txBody>
      </p:sp>
      <p:sp>
        <p:nvSpPr>
          <p:cNvPr id="21" name="Text 18"/>
          <p:cNvSpPr/>
          <p:nvPr/>
        </p:nvSpPr>
        <p:spPr>
          <a:xfrm>
            <a:off x="6703219" y="7438073"/>
            <a:ext cx="7291507" cy="290632"/>
          </a:xfrm>
          <a:prstGeom prst="rect">
            <a:avLst/>
          </a:prstGeom>
          <a:noFill/>
          <a:ln/>
        </p:spPr>
        <p:txBody>
          <a:bodyPr wrap="none" lIns="0" tIns="0" rIns="0" bIns="0" rtlCol="0" anchor="t"/>
          <a:lstStyle/>
          <a:p>
            <a:pPr marL="685800" lvl="1" indent="-342900" algn="l">
              <a:lnSpc>
                <a:spcPts val="2250"/>
              </a:lnSpc>
              <a:buSzPct val="100000"/>
              <a:buChar char="•"/>
            </a:pPr>
            <a:r>
              <a:rPr lang="en-US" sz="1400" dirty="0">
                <a:solidFill>
                  <a:srgbClr val="E0E4E6"/>
                </a:solidFill>
                <a:latin typeface="Barlow" pitchFamily="34" charset="0"/>
                <a:ea typeface="Barlow" pitchFamily="34" charset="-122"/>
                <a:cs typeface="Barlow" pitchFamily="34" charset="-120"/>
              </a:rPr>
              <a:t>Aufnahme und Kamera</a:t>
            </a:r>
            <a:endParaRPr lang="en-US" sz="1400" dirty="0"/>
          </a:p>
        </p:txBody>
      </p:sp>
      <p:pic>
        <p:nvPicPr>
          <p:cNvPr id="23" name="Grafik 22">
            <a:extLst>
              <a:ext uri="{FF2B5EF4-FFF2-40B4-BE49-F238E27FC236}">
                <a16:creationId xmlns:a16="http://schemas.microsoft.com/office/drawing/2014/main" id="{41B5F845-10F4-49B5-92CD-D60AB8A82133}"/>
              </a:ext>
            </a:extLst>
          </p:cNvPr>
          <p:cNvPicPr>
            <a:picLocks noChangeAspect="1"/>
          </p:cNvPicPr>
          <p:nvPr/>
        </p:nvPicPr>
        <p:blipFill>
          <a:blip r:embed="rId4"/>
          <a:stretch>
            <a:fillRect/>
          </a:stretch>
        </p:blipFill>
        <p:spPr>
          <a:xfrm>
            <a:off x="12872825" y="7728705"/>
            <a:ext cx="1676412" cy="37147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81063" y="724853"/>
            <a:ext cx="5914430" cy="699254"/>
          </a:xfrm>
          <a:prstGeom prst="rect">
            <a:avLst/>
          </a:prstGeom>
          <a:noFill/>
          <a:ln/>
        </p:spPr>
        <p:txBody>
          <a:bodyPr wrap="none" lIns="0" tIns="0" rIns="0" bIns="0" rtlCol="0" anchor="t"/>
          <a:lstStyle/>
          <a:p>
            <a:pPr marL="0" indent="0">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Auditorium C Gebäude</a:t>
            </a:r>
            <a:endParaRPr lang="en-US" sz="4400" dirty="0"/>
          </a:p>
        </p:txBody>
      </p:sp>
      <p:sp>
        <p:nvSpPr>
          <p:cNvPr id="4" name="Text 1"/>
          <p:cNvSpPr/>
          <p:nvPr/>
        </p:nvSpPr>
        <p:spPr>
          <a:xfrm>
            <a:off x="881063" y="1801654"/>
            <a:ext cx="7381875" cy="402908"/>
          </a:xfrm>
          <a:prstGeom prst="rect">
            <a:avLst/>
          </a:prstGeom>
          <a:noFill/>
          <a:ln/>
        </p:spPr>
        <p:txBody>
          <a:bodyPr wrap="non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Groß Veranstaltung und lehre</a:t>
            </a:r>
            <a:endParaRPr lang="en-US" sz="1950" dirty="0"/>
          </a:p>
        </p:txBody>
      </p:sp>
      <p:sp>
        <p:nvSpPr>
          <p:cNvPr id="5" name="Text 2"/>
          <p:cNvSpPr/>
          <p:nvPr/>
        </p:nvSpPr>
        <p:spPr>
          <a:xfrm>
            <a:off x="1686520" y="2487692"/>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Zwei große Laserprojektoren</a:t>
            </a:r>
            <a:endParaRPr lang="en-US" sz="1950" dirty="0"/>
          </a:p>
        </p:txBody>
      </p:sp>
      <p:sp>
        <p:nvSpPr>
          <p:cNvPr id="6" name="Text 3"/>
          <p:cNvSpPr/>
          <p:nvPr/>
        </p:nvSpPr>
        <p:spPr>
          <a:xfrm>
            <a:off x="1686520" y="2978706"/>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HDMI /Drahtlos/</a:t>
            </a:r>
            <a:endParaRPr lang="en-US" sz="1950" dirty="0"/>
          </a:p>
        </p:txBody>
      </p:sp>
      <p:sp>
        <p:nvSpPr>
          <p:cNvPr id="7" name="Text 4"/>
          <p:cNvSpPr/>
          <p:nvPr/>
        </p:nvSpPr>
        <p:spPr>
          <a:xfrm>
            <a:off x="1686520" y="3469719"/>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Bildquellen unterschiedlich zuordnen</a:t>
            </a:r>
            <a:endParaRPr lang="en-US" sz="1950" dirty="0"/>
          </a:p>
        </p:txBody>
      </p:sp>
      <p:sp>
        <p:nvSpPr>
          <p:cNvPr id="8" name="Text 5"/>
          <p:cNvSpPr/>
          <p:nvPr/>
        </p:nvSpPr>
        <p:spPr>
          <a:xfrm>
            <a:off x="1686520" y="3960733"/>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Mikrofon 1x Hand 1x Headset</a:t>
            </a:r>
            <a:endParaRPr lang="en-US" sz="1950" dirty="0"/>
          </a:p>
        </p:txBody>
      </p:sp>
      <p:sp>
        <p:nvSpPr>
          <p:cNvPr id="9" name="Text 6"/>
          <p:cNvSpPr/>
          <p:nvPr/>
        </p:nvSpPr>
        <p:spPr>
          <a:xfrm>
            <a:off x="1686520" y="4451747"/>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Mikrofon Pult</a:t>
            </a:r>
            <a:endParaRPr lang="en-US" sz="1950" dirty="0"/>
          </a:p>
        </p:txBody>
      </p:sp>
      <p:sp>
        <p:nvSpPr>
          <p:cNvPr id="10" name="Text 7"/>
          <p:cNvSpPr/>
          <p:nvPr/>
        </p:nvSpPr>
        <p:spPr>
          <a:xfrm>
            <a:off x="1686520" y="4942761"/>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Lautstärke regeln</a:t>
            </a:r>
            <a:endParaRPr lang="en-US" sz="1950" dirty="0"/>
          </a:p>
        </p:txBody>
      </p:sp>
      <p:sp>
        <p:nvSpPr>
          <p:cNvPr id="11" name="Text 8"/>
          <p:cNvSpPr/>
          <p:nvPr/>
        </p:nvSpPr>
        <p:spPr>
          <a:xfrm>
            <a:off x="1686520" y="5433774"/>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Kameras für Dozent und Studies </a:t>
            </a:r>
            <a:endParaRPr lang="en-US" sz="1950" dirty="0"/>
          </a:p>
        </p:txBody>
      </p:sp>
      <p:sp>
        <p:nvSpPr>
          <p:cNvPr id="12" name="Text 9"/>
          <p:cNvSpPr/>
          <p:nvPr/>
        </p:nvSpPr>
        <p:spPr>
          <a:xfrm>
            <a:off x="1686520" y="5924788"/>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Recorder</a:t>
            </a:r>
            <a:endParaRPr lang="en-US" sz="1950" dirty="0"/>
          </a:p>
        </p:txBody>
      </p:sp>
      <p:sp>
        <p:nvSpPr>
          <p:cNvPr id="13" name="Text 10"/>
          <p:cNvSpPr/>
          <p:nvPr/>
        </p:nvSpPr>
        <p:spPr>
          <a:xfrm>
            <a:off x="1686520" y="6415802"/>
            <a:ext cx="6576417" cy="402908"/>
          </a:xfrm>
          <a:prstGeom prst="rect">
            <a:avLst/>
          </a:prstGeom>
          <a:noFill/>
          <a:ln/>
        </p:spPr>
        <p:txBody>
          <a:bodyPr wrap="none" lIns="0" tIns="0" rIns="0" bIns="0" rtlCol="0" anchor="t"/>
          <a:lstStyle/>
          <a:p>
            <a:pPr marL="685800" lvl="1" indent="-342900" algn="l">
              <a:lnSpc>
                <a:spcPts val="3150"/>
              </a:lnSpc>
              <a:buSzPct val="100000"/>
              <a:buChar char="•"/>
            </a:pPr>
            <a:r>
              <a:rPr lang="en-US" sz="1950" dirty="0">
                <a:solidFill>
                  <a:srgbClr val="E0E4E6"/>
                </a:solidFill>
                <a:latin typeface="Barlow" pitchFamily="34" charset="0"/>
                <a:ea typeface="Barlow" pitchFamily="34" charset="-122"/>
                <a:cs typeface="Barlow" pitchFamily="34" charset="-120"/>
              </a:rPr>
              <a:t>Kameras Steuerbar</a:t>
            </a:r>
            <a:endParaRPr lang="en-US" sz="1950" dirty="0"/>
          </a:p>
        </p:txBody>
      </p:sp>
      <p:sp>
        <p:nvSpPr>
          <p:cNvPr id="14" name="Text 11"/>
          <p:cNvSpPr/>
          <p:nvPr/>
        </p:nvSpPr>
        <p:spPr>
          <a:xfrm>
            <a:off x="881063" y="7101840"/>
            <a:ext cx="7381875" cy="402908"/>
          </a:xfrm>
          <a:prstGeom prst="rect">
            <a:avLst/>
          </a:prstGeom>
          <a:noFill/>
          <a:ln/>
        </p:spPr>
        <p:txBody>
          <a:bodyPr wrap="none" lIns="0" tIns="0" rIns="0" bIns="0" rtlCol="0" anchor="t"/>
          <a:lstStyle/>
          <a:p>
            <a:pPr marL="0" indent="0">
              <a:lnSpc>
                <a:spcPts val="3150"/>
              </a:lnSpc>
              <a:buNone/>
            </a:pPr>
            <a:endParaRPr lang="en-US" sz="1950" dirty="0"/>
          </a:p>
        </p:txBody>
      </p:sp>
      <p:pic>
        <p:nvPicPr>
          <p:cNvPr id="15" name="Grafik 14">
            <a:extLst>
              <a:ext uri="{FF2B5EF4-FFF2-40B4-BE49-F238E27FC236}">
                <a16:creationId xmlns:a16="http://schemas.microsoft.com/office/drawing/2014/main" id="{62DF748C-F578-4449-856A-E21D73DE82E2}"/>
              </a:ext>
            </a:extLst>
          </p:cNvPr>
          <p:cNvPicPr>
            <a:picLocks noChangeAspect="1"/>
          </p:cNvPicPr>
          <p:nvPr/>
        </p:nvPicPr>
        <p:blipFill>
          <a:blip r:embed="rId4"/>
          <a:stretch>
            <a:fillRect/>
          </a:stretch>
        </p:blipFill>
        <p:spPr>
          <a:xfrm>
            <a:off x="8602510" y="525123"/>
            <a:ext cx="963509" cy="109871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856536" y="672941"/>
            <a:ext cx="8467487" cy="679847"/>
          </a:xfrm>
          <a:prstGeom prst="rect">
            <a:avLst/>
          </a:prstGeom>
          <a:noFill/>
          <a:ln/>
        </p:spPr>
        <p:txBody>
          <a:bodyPr wrap="none" lIns="0" tIns="0" rIns="0" bIns="0" rtlCol="0" anchor="t"/>
          <a:lstStyle/>
          <a:p>
            <a:pPr marL="0" indent="0">
              <a:lnSpc>
                <a:spcPts val="5350"/>
              </a:lnSpc>
              <a:buNone/>
            </a:pPr>
            <a:r>
              <a:rPr lang="en-US" sz="4250" b="1" dirty="0">
                <a:solidFill>
                  <a:srgbClr val="F0FCFF"/>
                </a:solidFill>
                <a:latin typeface="Spline Sans Bold" pitchFamily="34" charset="0"/>
                <a:ea typeface="Spline Sans Bold" pitchFamily="34" charset="-122"/>
                <a:cs typeface="Spline Sans Bold" pitchFamily="34" charset="-120"/>
              </a:rPr>
              <a:t>Lehrräume mit Spezieller Technik</a:t>
            </a:r>
            <a:endParaRPr lang="en-US" sz="4250" dirty="0"/>
          </a:p>
        </p:txBody>
      </p:sp>
      <p:pic>
        <p:nvPicPr>
          <p:cNvPr id="3" name="Image 0" descr="preencoded.png"/>
          <p:cNvPicPr>
            <a:picLocks noChangeAspect="1"/>
          </p:cNvPicPr>
          <p:nvPr/>
        </p:nvPicPr>
        <p:blipFill>
          <a:blip r:embed="rId3"/>
          <a:stretch>
            <a:fillRect/>
          </a:stretch>
        </p:blipFill>
        <p:spPr>
          <a:xfrm>
            <a:off x="856536" y="1842254"/>
            <a:ext cx="4060984" cy="2509838"/>
          </a:xfrm>
          <a:prstGeom prst="rect">
            <a:avLst/>
          </a:prstGeom>
        </p:spPr>
      </p:pic>
      <p:sp>
        <p:nvSpPr>
          <p:cNvPr id="4" name="Text 1"/>
          <p:cNvSpPr/>
          <p:nvPr/>
        </p:nvSpPr>
        <p:spPr>
          <a:xfrm>
            <a:off x="856536" y="4657963"/>
            <a:ext cx="3034903" cy="339923"/>
          </a:xfrm>
          <a:prstGeom prst="rect">
            <a:avLst/>
          </a:prstGeom>
          <a:noFill/>
          <a:ln/>
        </p:spPr>
        <p:txBody>
          <a:bodyPr wrap="none" lIns="0" tIns="0" rIns="0" bIns="0" rtlCol="0" anchor="t"/>
          <a:lstStyle/>
          <a:p>
            <a:pPr marL="0" indent="0" algn="l">
              <a:lnSpc>
                <a:spcPts val="2650"/>
              </a:lnSpc>
              <a:buNone/>
            </a:pPr>
            <a:r>
              <a:rPr lang="en-US" sz="2100" b="1" dirty="0">
                <a:solidFill>
                  <a:srgbClr val="E0E4E6"/>
                </a:solidFill>
                <a:latin typeface="Spline Sans Bold" pitchFamily="34" charset="0"/>
                <a:ea typeface="Spline Sans Bold" pitchFamily="34" charset="-122"/>
                <a:cs typeface="Spline Sans Bold" pitchFamily="34" charset="-120"/>
              </a:rPr>
              <a:t>Interaktive Projektoren </a:t>
            </a:r>
            <a:endParaRPr lang="en-US" sz="2100" dirty="0"/>
          </a:p>
        </p:txBody>
      </p:sp>
      <p:sp>
        <p:nvSpPr>
          <p:cNvPr id="5" name="Text 2"/>
          <p:cNvSpPr/>
          <p:nvPr/>
        </p:nvSpPr>
        <p:spPr>
          <a:xfrm>
            <a:off x="856536" y="5144691"/>
            <a:ext cx="4060984" cy="1957983"/>
          </a:xfrm>
          <a:prstGeom prst="rect">
            <a:avLst/>
          </a:prstGeom>
          <a:noFill/>
          <a:ln/>
        </p:spPr>
        <p:txBody>
          <a:bodyPr wrap="squar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Einige Räume sind mit interaktiven Projektoren/Monitoren ausgestattet, die den Unterricht lebendiger machen und die Interaktion von Studierenden fördern.</a:t>
            </a:r>
            <a:endParaRPr lang="en-US" sz="1900" dirty="0"/>
          </a:p>
        </p:txBody>
      </p:sp>
      <p:sp>
        <p:nvSpPr>
          <p:cNvPr id="6" name="Text 3"/>
          <p:cNvSpPr/>
          <p:nvPr/>
        </p:nvSpPr>
        <p:spPr>
          <a:xfrm>
            <a:off x="856536" y="7249477"/>
            <a:ext cx="4060984" cy="391597"/>
          </a:xfrm>
          <a:prstGeom prst="rect">
            <a:avLst/>
          </a:prstGeom>
          <a:noFill/>
          <a:ln/>
        </p:spPr>
        <p:txBody>
          <a:bodyPr wrap="non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B013 A305a</a:t>
            </a:r>
            <a:endParaRPr lang="en-US" sz="1900" dirty="0"/>
          </a:p>
        </p:txBody>
      </p:sp>
      <p:pic>
        <p:nvPicPr>
          <p:cNvPr id="7" name="Image 1" descr="preencoded.png"/>
          <p:cNvPicPr>
            <a:picLocks noChangeAspect="1"/>
          </p:cNvPicPr>
          <p:nvPr/>
        </p:nvPicPr>
        <p:blipFill>
          <a:blip r:embed="rId4"/>
          <a:stretch>
            <a:fillRect/>
          </a:stretch>
        </p:blipFill>
        <p:spPr>
          <a:xfrm>
            <a:off x="5284589" y="1842254"/>
            <a:ext cx="4061103" cy="2509838"/>
          </a:xfrm>
          <a:prstGeom prst="rect">
            <a:avLst/>
          </a:prstGeom>
        </p:spPr>
      </p:pic>
      <p:sp>
        <p:nvSpPr>
          <p:cNvPr id="8" name="Text 4"/>
          <p:cNvSpPr/>
          <p:nvPr/>
        </p:nvSpPr>
        <p:spPr>
          <a:xfrm>
            <a:off x="5284589" y="4657963"/>
            <a:ext cx="2719268" cy="339923"/>
          </a:xfrm>
          <a:prstGeom prst="rect">
            <a:avLst/>
          </a:prstGeom>
          <a:noFill/>
          <a:ln/>
        </p:spPr>
        <p:txBody>
          <a:bodyPr wrap="none" lIns="0" tIns="0" rIns="0" bIns="0" rtlCol="0" anchor="t"/>
          <a:lstStyle/>
          <a:p>
            <a:pPr marL="0" indent="0" algn="l">
              <a:lnSpc>
                <a:spcPts val="2650"/>
              </a:lnSpc>
              <a:buNone/>
            </a:pPr>
            <a:r>
              <a:rPr lang="en-US" sz="2100" b="1" dirty="0">
                <a:solidFill>
                  <a:srgbClr val="E0E4E6"/>
                </a:solidFill>
                <a:latin typeface="Spline Sans Bold" pitchFamily="34" charset="0"/>
                <a:ea typeface="Spline Sans Bold" pitchFamily="34" charset="-122"/>
                <a:cs typeface="Spline Sans Bold" pitchFamily="34" charset="-120"/>
              </a:rPr>
              <a:t>Catchboxen</a:t>
            </a:r>
            <a:endParaRPr lang="en-US" sz="2100" dirty="0"/>
          </a:p>
        </p:txBody>
      </p:sp>
      <p:sp>
        <p:nvSpPr>
          <p:cNvPr id="9" name="Text 5"/>
          <p:cNvSpPr/>
          <p:nvPr/>
        </p:nvSpPr>
        <p:spPr>
          <a:xfrm>
            <a:off x="5284589" y="5144691"/>
            <a:ext cx="4061103" cy="1566386"/>
          </a:xfrm>
          <a:prstGeom prst="rect">
            <a:avLst/>
          </a:prstGeom>
          <a:noFill/>
          <a:ln/>
        </p:spPr>
        <p:txBody>
          <a:bodyPr wrap="squar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Diese Geräte ermöglichen flexible Beantwortung von Fragen und Einbindung von Studierenden in Präsenz- und Hybridunterricht.</a:t>
            </a:r>
            <a:endParaRPr lang="en-US" sz="1900" dirty="0"/>
          </a:p>
        </p:txBody>
      </p:sp>
      <p:sp>
        <p:nvSpPr>
          <p:cNvPr id="10" name="Text 6"/>
          <p:cNvSpPr/>
          <p:nvPr/>
        </p:nvSpPr>
        <p:spPr>
          <a:xfrm>
            <a:off x="5284589" y="6857881"/>
            <a:ext cx="4061103" cy="391597"/>
          </a:xfrm>
          <a:prstGeom prst="rect">
            <a:avLst/>
          </a:prstGeom>
          <a:noFill/>
          <a:ln/>
        </p:spPr>
        <p:txBody>
          <a:bodyPr wrap="non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C1.008 C2.015 C2.017</a:t>
            </a:r>
            <a:endParaRPr lang="en-US" sz="1900" dirty="0"/>
          </a:p>
        </p:txBody>
      </p:sp>
      <p:pic>
        <p:nvPicPr>
          <p:cNvPr id="11" name="Image 2" descr="preencoded.png"/>
          <p:cNvPicPr>
            <a:picLocks noChangeAspect="1"/>
          </p:cNvPicPr>
          <p:nvPr/>
        </p:nvPicPr>
        <p:blipFill>
          <a:blip r:embed="rId5"/>
          <a:stretch>
            <a:fillRect/>
          </a:stretch>
        </p:blipFill>
        <p:spPr>
          <a:xfrm>
            <a:off x="9712762" y="1842254"/>
            <a:ext cx="4060984" cy="2509838"/>
          </a:xfrm>
          <a:prstGeom prst="rect">
            <a:avLst/>
          </a:prstGeom>
        </p:spPr>
      </p:pic>
      <p:sp>
        <p:nvSpPr>
          <p:cNvPr id="12" name="Text 7"/>
          <p:cNvSpPr/>
          <p:nvPr/>
        </p:nvSpPr>
        <p:spPr>
          <a:xfrm>
            <a:off x="9712762" y="4657963"/>
            <a:ext cx="2719268" cy="339923"/>
          </a:xfrm>
          <a:prstGeom prst="rect">
            <a:avLst/>
          </a:prstGeom>
          <a:noFill/>
          <a:ln/>
        </p:spPr>
        <p:txBody>
          <a:bodyPr wrap="none" lIns="0" tIns="0" rIns="0" bIns="0" rtlCol="0" anchor="t"/>
          <a:lstStyle/>
          <a:p>
            <a:pPr marL="0" indent="0" algn="l">
              <a:lnSpc>
                <a:spcPts val="2650"/>
              </a:lnSpc>
              <a:buNone/>
            </a:pPr>
            <a:r>
              <a:rPr lang="en-US" sz="2100" b="1" dirty="0">
                <a:solidFill>
                  <a:srgbClr val="E0E4E6"/>
                </a:solidFill>
                <a:latin typeface="Spline Sans Bold" pitchFamily="34" charset="0"/>
                <a:ea typeface="Spline Sans Bold" pitchFamily="34" charset="-122"/>
                <a:cs typeface="Spline Sans Bold" pitchFamily="34" charset="-120"/>
              </a:rPr>
              <a:t>Visualizer</a:t>
            </a:r>
            <a:endParaRPr lang="en-US" sz="2100" dirty="0"/>
          </a:p>
        </p:txBody>
      </p:sp>
      <p:sp>
        <p:nvSpPr>
          <p:cNvPr id="13" name="Text 8"/>
          <p:cNvSpPr/>
          <p:nvPr/>
        </p:nvSpPr>
        <p:spPr>
          <a:xfrm>
            <a:off x="9712762" y="5144691"/>
            <a:ext cx="4060984" cy="1566386"/>
          </a:xfrm>
          <a:prstGeom prst="rect">
            <a:avLst/>
          </a:prstGeom>
          <a:noFill/>
          <a:ln/>
        </p:spPr>
        <p:txBody>
          <a:bodyPr wrap="squar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Die Verwendung von Visualizern ermöglicht es, physische Dokumente in den Unterricht einzubinden und so den Lernprozess zu unterstützen.</a:t>
            </a:r>
            <a:endParaRPr lang="en-US" sz="1900" dirty="0"/>
          </a:p>
        </p:txBody>
      </p:sp>
      <p:sp>
        <p:nvSpPr>
          <p:cNvPr id="14" name="Text 9"/>
          <p:cNvSpPr/>
          <p:nvPr/>
        </p:nvSpPr>
        <p:spPr>
          <a:xfrm>
            <a:off x="9712762" y="6857881"/>
            <a:ext cx="4060984" cy="391597"/>
          </a:xfrm>
          <a:prstGeom prst="rect">
            <a:avLst/>
          </a:prstGeom>
          <a:noFill/>
          <a:ln/>
        </p:spPr>
        <p:txBody>
          <a:bodyPr wrap="none" lIns="0" tIns="0" rIns="0" bIns="0" rtlCol="0" anchor="t"/>
          <a:lstStyle/>
          <a:p>
            <a:pPr marL="0" indent="0" algn="l">
              <a:lnSpc>
                <a:spcPts val="3050"/>
              </a:lnSpc>
              <a:buNone/>
            </a:pPr>
            <a:r>
              <a:rPr lang="en-US" sz="1900" dirty="0">
                <a:solidFill>
                  <a:srgbClr val="E0E4E6"/>
                </a:solidFill>
                <a:latin typeface="Barlow" pitchFamily="34" charset="0"/>
                <a:ea typeface="Barlow" pitchFamily="34" charset="-122"/>
                <a:cs typeface="Barlow" pitchFamily="34" charset="-120"/>
              </a:rPr>
              <a:t>A206 A202 </a:t>
            </a:r>
            <a:endParaRPr lang="en-US" sz="1900" dirty="0"/>
          </a:p>
        </p:txBody>
      </p:sp>
      <p:pic>
        <p:nvPicPr>
          <p:cNvPr id="16" name="Grafik 15">
            <a:extLst>
              <a:ext uri="{FF2B5EF4-FFF2-40B4-BE49-F238E27FC236}">
                <a16:creationId xmlns:a16="http://schemas.microsoft.com/office/drawing/2014/main" id="{974D607E-EFA6-4154-97E9-1F53597B6B7E}"/>
              </a:ext>
            </a:extLst>
          </p:cNvPr>
          <p:cNvPicPr>
            <a:picLocks noChangeAspect="1"/>
          </p:cNvPicPr>
          <p:nvPr/>
        </p:nvPicPr>
        <p:blipFill>
          <a:blip r:embed="rId6"/>
          <a:stretch>
            <a:fillRect/>
          </a:stretch>
        </p:blipFill>
        <p:spPr>
          <a:xfrm>
            <a:off x="12843008" y="7745687"/>
            <a:ext cx="1676412" cy="37147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665917" y="523994"/>
            <a:ext cx="8706803" cy="528399"/>
          </a:xfrm>
          <a:prstGeom prst="rect">
            <a:avLst/>
          </a:prstGeom>
          <a:noFill/>
          <a:ln/>
        </p:spPr>
        <p:txBody>
          <a:bodyPr wrap="none" lIns="0" tIns="0" rIns="0" bIns="0" rtlCol="0" anchor="t"/>
          <a:lstStyle/>
          <a:p>
            <a:pPr marL="0" indent="0">
              <a:lnSpc>
                <a:spcPts val="4150"/>
              </a:lnSpc>
              <a:buNone/>
            </a:pPr>
            <a:r>
              <a:rPr lang="en-US" sz="3300" b="1" dirty="0">
                <a:solidFill>
                  <a:srgbClr val="F0FCFF"/>
                </a:solidFill>
                <a:latin typeface="Spline Sans Bold" pitchFamily="34" charset="0"/>
                <a:ea typeface="Spline Sans Bold" pitchFamily="34" charset="-122"/>
                <a:cs typeface="Spline Sans Bold" pitchFamily="34" charset="-120"/>
              </a:rPr>
              <a:t>Probleme in der Bildübertragung vorbeugen</a:t>
            </a:r>
            <a:endParaRPr lang="en-US" sz="3300" dirty="0"/>
          </a:p>
        </p:txBody>
      </p:sp>
      <p:sp>
        <p:nvSpPr>
          <p:cNvPr id="3" name="Shape 1"/>
          <p:cNvSpPr/>
          <p:nvPr/>
        </p:nvSpPr>
        <p:spPr>
          <a:xfrm>
            <a:off x="7303770" y="1432917"/>
            <a:ext cx="22860" cy="6272570"/>
          </a:xfrm>
          <a:prstGeom prst="roundRect">
            <a:avLst>
              <a:gd name="adj" fmla="val 1248516"/>
            </a:avLst>
          </a:prstGeom>
          <a:solidFill>
            <a:srgbClr val="FFFFFF">
              <a:alpha val="24000"/>
            </a:srgbClr>
          </a:solidFill>
          <a:ln/>
        </p:spPr>
      </p:sp>
      <p:sp>
        <p:nvSpPr>
          <p:cNvPr id="4" name="Shape 2"/>
          <p:cNvSpPr/>
          <p:nvPr/>
        </p:nvSpPr>
        <p:spPr>
          <a:xfrm>
            <a:off x="6458129" y="1849398"/>
            <a:ext cx="665917" cy="22860"/>
          </a:xfrm>
          <a:prstGeom prst="roundRect">
            <a:avLst>
              <a:gd name="adj" fmla="val 1248516"/>
            </a:avLst>
          </a:prstGeom>
          <a:solidFill>
            <a:srgbClr val="16FFBB"/>
          </a:solidFill>
          <a:ln/>
        </p:spPr>
      </p:sp>
      <p:sp>
        <p:nvSpPr>
          <p:cNvPr id="5" name="Shape 3"/>
          <p:cNvSpPr/>
          <p:nvPr/>
        </p:nvSpPr>
        <p:spPr>
          <a:xfrm>
            <a:off x="7101185" y="1646873"/>
            <a:ext cx="428030" cy="428030"/>
          </a:xfrm>
          <a:prstGeom prst="roundRect">
            <a:avLst>
              <a:gd name="adj" fmla="val 66680"/>
            </a:avLst>
          </a:prstGeom>
          <a:solidFill>
            <a:srgbClr val="0A081B"/>
          </a:solidFill>
          <a:ln w="22860">
            <a:solidFill>
              <a:srgbClr val="16FFBB"/>
            </a:solidFill>
            <a:prstDash val="solid"/>
          </a:ln>
        </p:spPr>
      </p:sp>
      <p:sp>
        <p:nvSpPr>
          <p:cNvPr id="6" name="Text 4"/>
          <p:cNvSpPr/>
          <p:nvPr/>
        </p:nvSpPr>
        <p:spPr>
          <a:xfrm>
            <a:off x="7260253" y="1734026"/>
            <a:ext cx="109776"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1</a:t>
            </a:r>
            <a:endParaRPr lang="en-US" sz="1950" dirty="0"/>
          </a:p>
        </p:txBody>
      </p:sp>
      <p:sp>
        <p:nvSpPr>
          <p:cNvPr id="7" name="Text 5"/>
          <p:cNvSpPr/>
          <p:nvPr/>
        </p:nvSpPr>
        <p:spPr>
          <a:xfrm>
            <a:off x="4154686" y="1623179"/>
            <a:ext cx="2114074" cy="264319"/>
          </a:xfrm>
          <a:prstGeom prst="rect">
            <a:avLst/>
          </a:prstGeom>
          <a:noFill/>
          <a:ln/>
        </p:spPr>
        <p:txBody>
          <a:bodyPr wrap="none" lIns="0" tIns="0" rIns="0" bIns="0" rtlCol="0" anchor="t"/>
          <a:lstStyle/>
          <a:p>
            <a:pPr marL="0" indent="0" algn="r">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Vertraut machen</a:t>
            </a:r>
            <a:endParaRPr lang="en-US" sz="1650" dirty="0"/>
          </a:p>
        </p:txBody>
      </p:sp>
      <p:sp>
        <p:nvSpPr>
          <p:cNvPr id="8" name="Text 6"/>
          <p:cNvSpPr/>
          <p:nvPr/>
        </p:nvSpPr>
        <p:spPr>
          <a:xfrm>
            <a:off x="665917" y="2001560"/>
            <a:ext cx="5602843" cy="912971"/>
          </a:xfrm>
          <a:prstGeom prst="rect">
            <a:avLst/>
          </a:prstGeom>
          <a:noFill/>
          <a:ln/>
        </p:spPr>
        <p:txBody>
          <a:bodyPr wrap="square" lIns="0" tIns="0" rIns="0" bIns="0" rtlCol="0" anchor="t"/>
          <a:lstStyle/>
          <a:p>
            <a:pPr marL="0" indent="0" algn="r">
              <a:lnSpc>
                <a:spcPts val="2350"/>
              </a:lnSpc>
              <a:buNone/>
            </a:pPr>
            <a:r>
              <a:rPr lang="en-US" sz="1450" dirty="0">
                <a:solidFill>
                  <a:srgbClr val="E0E4E6"/>
                </a:solidFill>
                <a:latin typeface="Barlow" pitchFamily="34" charset="0"/>
                <a:ea typeface="Barlow" pitchFamily="34" charset="-122"/>
                <a:cs typeface="Barlow" pitchFamily="34" charset="-120"/>
              </a:rPr>
              <a:t>Machen Sie sich mit den verschiedenen Medientechniken in den Räumen vertraut. Informieren Sie sich über die Funktionsweise der Geräte, die Ihnen zur Verfügung stehen.</a:t>
            </a:r>
            <a:endParaRPr lang="en-US" sz="1450" dirty="0"/>
          </a:p>
        </p:txBody>
      </p:sp>
      <p:sp>
        <p:nvSpPr>
          <p:cNvPr id="9" name="Shape 7"/>
          <p:cNvSpPr/>
          <p:nvPr/>
        </p:nvSpPr>
        <p:spPr>
          <a:xfrm>
            <a:off x="7506355" y="2800707"/>
            <a:ext cx="665917" cy="22860"/>
          </a:xfrm>
          <a:prstGeom prst="roundRect">
            <a:avLst>
              <a:gd name="adj" fmla="val 1248516"/>
            </a:avLst>
          </a:prstGeom>
          <a:solidFill>
            <a:srgbClr val="29DDDA"/>
          </a:solidFill>
          <a:ln/>
        </p:spPr>
      </p:sp>
      <p:sp>
        <p:nvSpPr>
          <p:cNvPr id="10" name="Shape 8"/>
          <p:cNvSpPr/>
          <p:nvPr/>
        </p:nvSpPr>
        <p:spPr>
          <a:xfrm>
            <a:off x="7101185" y="2598182"/>
            <a:ext cx="428030" cy="428030"/>
          </a:xfrm>
          <a:prstGeom prst="roundRect">
            <a:avLst>
              <a:gd name="adj" fmla="val 66680"/>
            </a:avLst>
          </a:prstGeom>
          <a:solidFill>
            <a:srgbClr val="0A081B"/>
          </a:solidFill>
          <a:ln w="22860">
            <a:solidFill>
              <a:srgbClr val="29DDDA"/>
            </a:solidFill>
            <a:prstDash val="solid"/>
          </a:ln>
        </p:spPr>
      </p:sp>
      <p:sp>
        <p:nvSpPr>
          <p:cNvPr id="11" name="Text 9"/>
          <p:cNvSpPr/>
          <p:nvPr/>
        </p:nvSpPr>
        <p:spPr>
          <a:xfrm>
            <a:off x="7244655" y="2685336"/>
            <a:ext cx="141089"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2</a:t>
            </a:r>
            <a:endParaRPr lang="en-US" sz="1950" dirty="0"/>
          </a:p>
        </p:txBody>
      </p:sp>
      <p:sp>
        <p:nvSpPr>
          <p:cNvPr id="12" name="Text 10"/>
          <p:cNvSpPr/>
          <p:nvPr/>
        </p:nvSpPr>
        <p:spPr>
          <a:xfrm>
            <a:off x="8361640" y="2574488"/>
            <a:ext cx="2114074" cy="264319"/>
          </a:xfrm>
          <a:prstGeom prst="rect">
            <a:avLst/>
          </a:prstGeom>
          <a:noFill/>
          <a:ln/>
        </p:spPr>
        <p:txBody>
          <a:bodyPr wrap="none" lIns="0" tIns="0" rIns="0" bIns="0" rtlCol="0" anchor="t"/>
          <a:lstStyle/>
          <a:p>
            <a:pPr marL="0" indent="0" algn="l">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Vor Semesterbeginn</a:t>
            </a:r>
            <a:endParaRPr lang="en-US" sz="1650" dirty="0"/>
          </a:p>
        </p:txBody>
      </p:sp>
      <p:sp>
        <p:nvSpPr>
          <p:cNvPr id="13" name="Text 11"/>
          <p:cNvSpPr/>
          <p:nvPr/>
        </p:nvSpPr>
        <p:spPr>
          <a:xfrm>
            <a:off x="8361640" y="2952869"/>
            <a:ext cx="5602843" cy="912971"/>
          </a:xfrm>
          <a:prstGeom prst="rect">
            <a:avLst/>
          </a:prstGeom>
          <a:noFill/>
          <a:ln/>
        </p:spPr>
        <p:txBody>
          <a:bodyPr wrap="square" lIns="0" tIns="0" rIns="0" bIns="0" rtlCol="0" anchor="t"/>
          <a:lstStyle/>
          <a:p>
            <a:pPr marL="0" indent="0" algn="l">
              <a:lnSpc>
                <a:spcPts val="2350"/>
              </a:lnSpc>
              <a:buNone/>
            </a:pPr>
            <a:r>
              <a:rPr lang="en-US" sz="1450" dirty="0">
                <a:solidFill>
                  <a:srgbClr val="E0E4E6"/>
                </a:solidFill>
                <a:latin typeface="Barlow" pitchFamily="34" charset="0"/>
                <a:ea typeface="Barlow" pitchFamily="34" charset="-122"/>
                <a:cs typeface="Barlow" pitchFamily="34" charset="-120"/>
              </a:rPr>
              <a:t>Besuchen Sie die Seminarräume, in denen Sie unterrichten oder lernen werden. Testen Sie die Technik und melden Sie etwaige Probleme frühzeitig.</a:t>
            </a:r>
            <a:endParaRPr lang="en-US" sz="1450" dirty="0"/>
          </a:p>
        </p:txBody>
      </p:sp>
      <p:sp>
        <p:nvSpPr>
          <p:cNvPr id="14" name="Shape 12"/>
          <p:cNvSpPr/>
          <p:nvPr/>
        </p:nvSpPr>
        <p:spPr>
          <a:xfrm>
            <a:off x="6458129" y="3731776"/>
            <a:ext cx="665917" cy="22860"/>
          </a:xfrm>
          <a:prstGeom prst="roundRect">
            <a:avLst>
              <a:gd name="adj" fmla="val 1248516"/>
            </a:avLst>
          </a:prstGeom>
          <a:solidFill>
            <a:srgbClr val="37A7E7"/>
          </a:solidFill>
          <a:ln/>
        </p:spPr>
      </p:sp>
      <p:sp>
        <p:nvSpPr>
          <p:cNvPr id="15" name="Shape 13"/>
          <p:cNvSpPr/>
          <p:nvPr/>
        </p:nvSpPr>
        <p:spPr>
          <a:xfrm>
            <a:off x="7101185" y="3529251"/>
            <a:ext cx="428030" cy="428030"/>
          </a:xfrm>
          <a:prstGeom prst="roundRect">
            <a:avLst>
              <a:gd name="adj" fmla="val 66680"/>
            </a:avLst>
          </a:prstGeom>
          <a:solidFill>
            <a:srgbClr val="0A081B"/>
          </a:solidFill>
          <a:ln w="22860">
            <a:solidFill>
              <a:srgbClr val="37A7E7"/>
            </a:solidFill>
            <a:prstDash val="solid"/>
          </a:ln>
        </p:spPr>
      </p:sp>
      <p:sp>
        <p:nvSpPr>
          <p:cNvPr id="16" name="Text 14"/>
          <p:cNvSpPr/>
          <p:nvPr/>
        </p:nvSpPr>
        <p:spPr>
          <a:xfrm>
            <a:off x="7240845" y="3616404"/>
            <a:ext cx="148590"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3</a:t>
            </a:r>
            <a:endParaRPr lang="en-US" sz="1950" dirty="0"/>
          </a:p>
        </p:txBody>
      </p:sp>
      <p:sp>
        <p:nvSpPr>
          <p:cNvPr id="17" name="Text 15"/>
          <p:cNvSpPr/>
          <p:nvPr/>
        </p:nvSpPr>
        <p:spPr>
          <a:xfrm>
            <a:off x="4154686" y="3505557"/>
            <a:ext cx="2114074" cy="264319"/>
          </a:xfrm>
          <a:prstGeom prst="rect">
            <a:avLst/>
          </a:prstGeom>
          <a:noFill/>
          <a:ln/>
        </p:spPr>
        <p:txBody>
          <a:bodyPr wrap="none" lIns="0" tIns="0" rIns="0" bIns="0" rtlCol="0" anchor="t"/>
          <a:lstStyle/>
          <a:p>
            <a:pPr marL="0" indent="0" algn="r">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Probleme melden</a:t>
            </a:r>
            <a:endParaRPr lang="en-US" sz="1650" dirty="0"/>
          </a:p>
        </p:txBody>
      </p:sp>
      <p:sp>
        <p:nvSpPr>
          <p:cNvPr id="18" name="Text 16"/>
          <p:cNvSpPr/>
          <p:nvPr/>
        </p:nvSpPr>
        <p:spPr>
          <a:xfrm>
            <a:off x="665917" y="3883938"/>
            <a:ext cx="5602843" cy="912971"/>
          </a:xfrm>
          <a:prstGeom prst="rect">
            <a:avLst/>
          </a:prstGeom>
          <a:noFill/>
          <a:ln/>
        </p:spPr>
        <p:txBody>
          <a:bodyPr wrap="square" lIns="0" tIns="0" rIns="0" bIns="0" rtlCol="0" anchor="t"/>
          <a:lstStyle/>
          <a:p>
            <a:pPr marL="0" indent="0" algn="r">
              <a:lnSpc>
                <a:spcPts val="2350"/>
              </a:lnSpc>
              <a:buNone/>
            </a:pPr>
            <a:r>
              <a:rPr lang="en-US" sz="1450" dirty="0">
                <a:solidFill>
                  <a:srgbClr val="E0E4E6"/>
                </a:solidFill>
                <a:latin typeface="Barlow" pitchFamily="34" charset="0"/>
                <a:ea typeface="Barlow" pitchFamily="34" charset="-122"/>
                <a:cs typeface="Barlow" pitchFamily="34" charset="-120"/>
              </a:rPr>
              <a:t>Melden Sie Probleme mit der Bildübertragung oder anderen Medientechniken sofort, um eine zügige Behebung zu gewährleisten.</a:t>
            </a:r>
            <a:endParaRPr lang="en-US" sz="1450" dirty="0"/>
          </a:p>
        </p:txBody>
      </p:sp>
      <p:sp>
        <p:nvSpPr>
          <p:cNvPr id="19" name="Shape 17"/>
          <p:cNvSpPr/>
          <p:nvPr/>
        </p:nvSpPr>
        <p:spPr>
          <a:xfrm>
            <a:off x="7506355" y="4662845"/>
            <a:ext cx="665917" cy="22860"/>
          </a:xfrm>
          <a:prstGeom prst="roundRect">
            <a:avLst>
              <a:gd name="adj" fmla="val 1248516"/>
            </a:avLst>
          </a:prstGeom>
          <a:solidFill>
            <a:srgbClr val="091231"/>
          </a:solidFill>
          <a:ln/>
        </p:spPr>
      </p:sp>
      <p:sp>
        <p:nvSpPr>
          <p:cNvPr id="20" name="Shape 18"/>
          <p:cNvSpPr/>
          <p:nvPr/>
        </p:nvSpPr>
        <p:spPr>
          <a:xfrm>
            <a:off x="7101185" y="4460319"/>
            <a:ext cx="428030" cy="428030"/>
          </a:xfrm>
          <a:prstGeom prst="roundRect">
            <a:avLst>
              <a:gd name="adj" fmla="val 66680"/>
            </a:avLst>
          </a:prstGeom>
          <a:solidFill>
            <a:srgbClr val="0A081B"/>
          </a:solidFill>
          <a:ln w="22860">
            <a:solidFill>
              <a:srgbClr val="091231"/>
            </a:solidFill>
            <a:prstDash val="solid"/>
          </a:ln>
        </p:spPr>
      </p:sp>
      <p:sp>
        <p:nvSpPr>
          <p:cNvPr id="21" name="Text 19"/>
          <p:cNvSpPr/>
          <p:nvPr/>
        </p:nvSpPr>
        <p:spPr>
          <a:xfrm>
            <a:off x="7243465" y="4547473"/>
            <a:ext cx="143351"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4</a:t>
            </a:r>
            <a:endParaRPr lang="en-US" sz="1950" dirty="0"/>
          </a:p>
        </p:txBody>
      </p:sp>
      <p:sp>
        <p:nvSpPr>
          <p:cNvPr id="22" name="Text 20"/>
          <p:cNvSpPr/>
          <p:nvPr/>
        </p:nvSpPr>
        <p:spPr>
          <a:xfrm>
            <a:off x="8361640" y="4436626"/>
            <a:ext cx="2183725" cy="264319"/>
          </a:xfrm>
          <a:prstGeom prst="rect">
            <a:avLst/>
          </a:prstGeom>
          <a:noFill/>
          <a:ln/>
        </p:spPr>
        <p:txBody>
          <a:bodyPr wrap="none" lIns="0" tIns="0" rIns="0" bIns="0" rtlCol="0" anchor="t"/>
          <a:lstStyle/>
          <a:p>
            <a:pPr marL="0" indent="0" algn="l">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Computer neu starten</a:t>
            </a:r>
            <a:endParaRPr lang="en-US" sz="1650" dirty="0"/>
          </a:p>
        </p:txBody>
      </p:sp>
      <p:sp>
        <p:nvSpPr>
          <p:cNvPr id="23" name="Text 21"/>
          <p:cNvSpPr/>
          <p:nvPr/>
        </p:nvSpPr>
        <p:spPr>
          <a:xfrm>
            <a:off x="8361640" y="4815006"/>
            <a:ext cx="5602843" cy="1004411"/>
          </a:xfrm>
          <a:prstGeom prst="rect">
            <a:avLst/>
          </a:prstGeom>
          <a:noFill/>
          <a:ln/>
        </p:spPr>
        <p:txBody>
          <a:bodyPr wrap="square" lIns="0" tIns="0" rIns="0" bIns="0" rtlCol="0" anchor="t"/>
          <a:lstStyle/>
          <a:p>
            <a:pPr marL="0" indent="0" algn="l">
              <a:lnSpc>
                <a:spcPts val="2350"/>
              </a:lnSpc>
              <a:buNone/>
            </a:pPr>
            <a:r>
              <a:rPr lang="en-US" sz="1450" dirty="0">
                <a:solidFill>
                  <a:srgbClr val="E0E4E6"/>
                </a:solidFill>
                <a:latin typeface="Barlow" pitchFamily="34" charset="0"/>
                <a:ea typeface="Barlow" pitchFamily="34" charset="-122"/>
                <a:cs typeface="Barlow" pitchFamily="34" charset="-120"/>
              </a:rPr>
              <a:t>Starte Sie Ihren Computer neu und testen Sie den Bildaufbau erneut. Dies hilft bei kleinen technischen </a:t>
            </a:r>
            <a:r>
              <a:rPr lang="en-US" sz="1450" dirty="0" err="1">
                <a:solidFill>
                  <a:srgbClr val="E0E4E6"/>
                </a:solidFill>
                <a:latin typeface="Barlow" pitchFamily="34" charset="0"/>
                <a:ea typeface="Barlow" pitchFamily="34" charset="-122"/>
                <a:cs typeface="Barlow" pitchFamily="34" charset="-120"/>
              </a:rPr>
              <a:t>Störungen</a:t>
            </a:r>
            <a:r>
              <a:rPr lang="en-US" sz="1450" dirty="0">
                <a:solidFill>
                  <a:srgbClr val="E0E4E6"/>
                </a:solidFill>
                <a:latin typeface="Barlow" pitchFamily="34" charset="0"/>
                <a:ea typeface="Barlow" pitchFamily="34" charset="-122"/>
                <a:cs typeface="Barlow" pitchFamily="34" charset="-120"/>
              </a:rPr>
              <a:t>. Z.B </a:t>
            </a:r>
            <a:r>
              <a:rPr lang="en-US" sz="1450" dirty="0" err="1">
                <a:solidFill>
                  <a:srgbClr val="E0E4E6"/>
                </a:solidFill>
                <a:latin typeface="Barlow" pitchFamily="34" charset="0"/>
                <a:ea typeface="Barlow" pitchFamily="34" charset="-122"/>
                <a:cs typeface="Barlow" pitchFamily="34" charset="-120"/>
              </a:rPr>
              <a:t>keine</a:t>
            </a:r>
            <a:r>
              <a:rPr lang="en-US" sz="1450" dirty="0">
                <a:solidFill>
                  <a:srgbClr val="E0E4E6"/>
                </a:solidFill>
                <a:latin typeface="Barlow" pitchFamily="34" charset="0"/>
                <a:ea typeface="Barlow" pitchFamily="34" charset="-122"/>
                <a:cs typeface="Barlow" pitchFamily="34" charset="-120"/>
              </a:rPr>
              <a:t> </a:t>
            </a:r>
            <a:r>
              <a:rPr lang="en-US" sz="1450" dirty="0" err="1">
                <a:solidFill>
                  <a:srgbClr val="E0E4E6"/>
                </a:solidFill>
                <a:latin typeface="Barlow" pitchFamily="34" charset="0"/>
                <a:ea typeface="Barlow" pitchFamily="34" charset="-122"/>
                <a:cs typeface="Barlow" pitchFamily="34" charset="-120"/>
              </a:rPr>
              <a:t>Verbindung</a:t>
            </a:r>
            <a:r>
              <a:rPr lang="en-US" sz="1450" dirty="0">
                <a:solidFill>
                  <a:srgbClr val="E0E4E6"/>
                </a:solidFill>
                <a:latin typeface="Barlow" pitchFamily="34" charset="0"/>
                <a:ea typeface="Barlow" pitchFamily="34" charset="-122"/>
                <a:cs typeface="Barlow" pitchFamily="34" charset="-120"/>
              </a:rPr>
              <a:t> </a:t>
            </a:r>
            <a:r>
              <a:rPr lang="en-US" sz="1450" dirty="0" err="1">
                <a:solidFill>
                  <a:srgbClr val="E0E4E6"/>
                </a:solidFill>
                <a:latin typeface="Barlow" pitchFamily="34" charset="0"/>
                <a:ea typeface="Barlow" pitchFamily="34" charset="-122"/>
                <a:cs typeface="Barlow" pitchFamily="34" charset="-120"/>
              </a:rPr>
              <a:t>zu</a:t>
            </a:r>
            <a:r>
              <a:rPr lang="en-US" sz="1450" dirty="0">
                <a:solidFill>
                  <a:srgbClr val="E0E4E6"/>
                </a:solidFill>
                <a:latin typeface="Barlow" pitchFamily="34" charset="0"/>
                <a:ea typeface="Barlow" pitchFamily="34" charset="-122"/>
                <a:cs typeface="Barlow" pitchFamily="34" charset="-120"/>
              </a:rPr>
              <a:t> Miracast</a:t>
            </a:r>
            <a:endParaRPr lang="en-US" sz="1450" dirty="0"/>
          </a:p>
        </p:txBody>
      </p:sp>
      <p:sp>
        <p:nvSpPr>
          <p:cNvPr id="24" name="Shape 22"/>
          <p:cNvSpPr/>
          <p:nvPr/>
        </p:nvSpPr>
        <p:spPr>
          <a:xfrm>
            <a:off x="6458129" y="5593913"/>
            <a:ext cx="665917" cy="22860"/>
          </a:xfrm>
          <a:prstGeom prst="roundRect">
            <a:avLst>
              <a:gd name="adj" fmla="val 1248516"/>
            </a:avLst>
          </a:prstGeom>
          <a:solidFill>
            <a:srgbClr val="16FFBB"/>
          </a:solidFill>
          <a:ln/>
        </p:spPr>
      </p:sp>
      <p:sp>
        <p:nvSpPr>
          <p:cNvPr id="25" name="Shape 23"/>
          <p:cNvSpPr/>
          <p:nvPr/>
        </p:nvSpPr>
        <p:spPr>
          <a:xfrm>
            <a:off x="7101185" y="5391388"/>
            <a:ext cx="428030" cy="428030"/>
          </a:xfrm>
          <a:prstGeom prst="roundRect">
            <a:avLst>
              <a:gd name="adj" fmla="val 66680"/>
            </a:avLst>
          </a:prstGeom>
          <a:solidFill>
            <a:srgbClr val="0A081B"/>
          </a:solidFill>
          <a:ln w="22860">
            <a:solidFill>
              <a:srgbClr val="16FFBB"/>
            </a:solidFill>
            <a:prstDash val="solid"/>
          </a:ln>
        </p:spPr>
      </p:sp>
      <p:sp>
        <p:nvSpPr>
          <p:cNvPr id="26" name="Text 24"/>
          <p:cNvSpPr/>
          <p:nvPr/>
        </p:nvSpPr>
        <p:spPr>
          <a:xfrm>
            <a:off x="7243703" y="5478542"/>
            <a:ext cx="142994"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5</a:t>
            </a:r>
            <a:endParaRPr lang="en-US" sz="1950" dirty="0"/>
          </a:p>
        </p:txBody>
      </p:sp>
      <p:sp>
        <p:nvSpPr>
          <p:cNvPr id="27" name="Text 25"/>
          <p:cNvSpPr/>
          <p:nvPr/>
        </p:nvSpPr>
        <p:spPr>
          <a:xfrm>
            <a:off x="4154686" y="5367695"/>
            <a:ext cx="2114074" cy="264319"/>
          </a:xfrm>
          <a:prstGeom prst="rect">
            <a:avLst/>
          </a:prstGeom>
          <a:noFill/>
          <a:ln/>
        </p:spPr>
        <p:txBody>
          <a:bodyPr wrap="none" lIns="0" tIns="0" rIns="0" bIns="0" rtlCol="0" anchor="t"/>
          <a:lstStyle/>
          <a:p>
            <a:pPr marL="0" indent="0" algn="r">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Tasche vom Pult</a:t>
            </a:r>
            <a:endParaRPr lang="en-US" sz="1650" dirty="0"/>
          </a:p>
        </p:txBody>
      </p:sp>
      <p:sp>
        <p:nvSpPr>
          <p:cNvPr id="28" name="Text 26"/>
          <p:cNvSpPr/>
          <p:nvPr/>
        </p:nvSpPr>
        <p:spPr>
          <a:xfrm>
            <a:off x="665917" y="5746075"/>
            <a:ext cx="5602843" cy="912971"/>
          </a:xfrm>
          <a:prstGeom prst="rect">
            <a:avLst/>
          </a:prstGeom>
          <a:noFill/>
          <a:ln/>
        </p:spPr>
        <p:txBody>
          <a:bodyPr wrap="square" lIns="0" tIns="0" rIns="0" bIns="0" rtlCol="0" anchor="t"/>
          <a:lstStyle/>
          <a:p>
            <a:pPr marL="0" indent="0" algn="r">
              <a:lnSpc>
                <a:spcPts val="2350"/>
              </a:lnSpc>
              <a:buNone/>
            </a:pPr>
            <a:r>
              <a:rPr lang="en-US" sz="1450" dirty="0">
                <a:solidFill>
                  <a:srgbClr val="E0E4E6"/>
                </a:solidFill>
                <a:latin typeface="Barlow" pitchFamily="34" charset="0"/>
                <a:ea typeface="Barlow" pitchFamily="34" charset="-122"/>
                <a:cs typeface="Barlow" pitchFamily="34" charset="-120"/>
              </a:rPr>
              <a:t>Lassen Sie Ihre Tasche nicht auf dem Pult stehen, da dies zu Problemen mit den Kabeln oder der Bedienung der Technik führen kann.</a:t>
            </a:r>
            <a:endParaRPr lang="en-US" sz="1450" dirty="0"/>
          </a:p>
        </p:txBody>
      </p:sp>
      <p:sp>
        <p:nvSpPr>
          <p:cNvPr id="29" name="Shape 27"/>
          <p:cNvSpPr/>
          <p:nvPr/>
        </p:nvSpPr>
        <p:spPr>
          <a:xfrm>
            <a:off x="7506355" y="6524982"/>
            <a:ext cx="665917" cy="22860"/>
          </a:xfrm>
          <a:prstGeom prst="roundRect">
            <a:avLst>
              <a:gd name="adj" fmla="val 1248516"/>
            </a:avLst>
          </a:prstGeom>
          <a:solidFill>
            <a:srgbClr val="29DDDA"/>
          </a:solidFill>
          <a:ln/>
        </p:spPr>
      </p:sp>
      <p:sp>
        <p:nvSpPr>
          <p:cNvPr id="30" name="Shape 28"/>
          <p:cNvSpPr/>
          <p:nvPr/>
        </p:nvSpPr>
        <p:spPr>
          <a:xfrm>
            <a:off x="7101185" y="6322457"/>
            <a:ext cx="428030" cy="428030"/>
          </a:xfrm>
          <a:prstGeom prst="roundRect">
            <a:avLst>
              <a:gd name="adj" fmla="val 66680"/>
            </a:avLst>
          </a:prstGeom>
          <a:solidFill>
            <a:srgbClr val="0A081B"/>
          </a:solidFill>
          <a:ln w="22860">
            <a:solidFill>
              <a:srgbClr val="29DDDA"/>
            </a:solidFill>
            <a:prstDash val="solid"/>
          </a:ln>
        </p:spPr>
      </p:sp>
      <p:sp>
        <p:nvSpPr>
          <p:cNvPr id="31" name="Text 29"/>
          <p:cNvSpPr/>
          <p:nvPr/>
        </p:nvSpPr>
        <p:spPr>
          <a:xfrm>
            <a:off x="7241798" y="6409611"/>
            <a:ext cx="146685" cy="253722"/>
          </a:xfrm>
          <a:prstGeom prst="rect">
            <a:avLst/>
          </a:prstGeom>
          <a:noFill/>
          <a:ln/>
        </p:spPr>
        <p:txBody>
          <a:bodyPr wrap="none" lIns="0" tIns="0" rIns="0" bIns="0" rtlCol="0" anchor="t"/>
          <a:lstStyle/>
          <a:p>
            <a:pPr marL="0" indent="0" algn="ctr">
              <a:lnSpc>
                <a:spcPts val="1950"/>
              </a:lnSpc>
              <a:buNone/>
            </a:pPr>
            <a:r>
              <a:rPr lang="en-US" sz="1950" b="1" dirty="0">
                <a:solidFill>
                  <a:srgbClr val="E0E4E6"/>
                </a:solidFill>
                <a:latin typeface="Spline Sans Bold" pitchFamily="34" charset="0"/>
                <a:ea typeface="Spline Sans Bold" pitchFamily="34" charset="-122"/>
                <a:cs typeface="Spline Sans Bold" pitchFamily="34" charset="-120"/>
              </a:rPr>
              <a:t>6</a:t>
            </a:r>
            <a:endParaRPr lang="en-US" sz="1950" dirty="0"/>
          </a:p>
        </p:txBody>
      </p:sp>
      <p:sp>
        <p:nvSpPr>
          <p:cNvPr id="32" name="Text 30"/>
          <p:cNvSpPr/>
          <p:nvPr/>
        </p:nvSpPr>
        <p:spPr>
          <a:xfrm>
            <a:off x="8361640" y="6298763"/>
            <a:ext cx="2114074" cy="264319"/>
          </a:xfrm>
          <a:prstGeom prst="rect">
            <a:avLst/>
          </a:prstGeom>
          <a:noFill/>
          <a:ln/>
        </p:spPr>
        <p:txBody>
          <a:bodyPr wrap="none" lIns="0" tIns="0" rIns="0" bIns="0" rtlCol="0" anchor="t"/>
          <a:lstStyle/>
          <a:p>
            <a:pPr marL="0" indent="0" algn="l">
              <a:lnSpc>
                <a:spcPts val="2050"/>
              </a:lnSpc>
              <a:buNone/>
            </a:pPr>
            <a:r>
              <a:rPr lang="en-US" sz="1650" b="1" dirty="0">
                <a:solidFill>
                  <a:srgbClr val="E0E4E6"/>
                </a:solidFill>
                <a:latin typeface="Spline Sans Bold" pitchFamily="34" charset="0"/>
                <a:ea typeface="Spline Sans Bold" pitchFamily="34" charset="-122"/>
                <a:cs typeface="Spline Sans Bold" pitchFamily="34" charset="-120"/>
              </a:rPr>
              <a:t>Steuerung bedienen</a:t>
            </a:r>
            <a:endParaRPr lang="en-US" sz="1650" dirty="0"/>
          </a:p>
        </p:txBody>
      </p:sp>
      <p:sp>
        <p:nvSpPr>
          <p:cNvPr id="33" name="Text 31"/>
          <p:cNvSpPr/>
          <p:nvPr/>
        </p:nvSpPr>
        <p:spPr>
          <a:xfrm>
            <a:off x="8361640" y="6677144"/>
            <a:ext cx="5602843" cy="304324"/>
          </a:xfrm>
          <a:prstGeom prst="rect">
            <a:avLst/>
          </a:prstGeom>
          <a:noFill/>
          <a:ln/>
        </p:spPr>
        <p:txBody>
          <a:bodyPr wrap="none" lIns="0" tIns="0" rIns="0" bIns="0" rtlCol="0" anchor="t"/>
          <a:lstStyle/>
          <a:p>
            <a:pPr marL="0" indent="0" algn="l">
              <a:lnSpc>
                <a:spcPts val="2350"/>
              </a:lnSpc>
              <a:buNone/>
            </a:pPr>
            <a:r>
              <a:rPr lang="en-US" sz="1450" dirty="0">
                <a:solidFill>
                  <a:srgbClr val="E0E4E6"/>
                </a:solidFill>
                <a:latin typeface="Barlow" pitchFamily="34" charset="0"/>
                <a:ea typeface="Barlow" pitchFamily="34" charset="-122"/>
                <a:cs typeface="Barlow" pitchFamily="34" charset="-120"/>
              </a:rPr>
              <a:t>Vermeiden Sie wiederholtes Drücken. Lasen Sie sich etwas Zeit. </a:t>
            </a:r>
            <a:endParaRPr lang="en-US" sz="1450" dirty="0"/>
          </a:p>
        </p:txBody>
      </p:sp>
      <p:pic>
        <p:nvPicPr>
          <p:cNvPr id="35" name="Grafik 34">
            <a:extLst>
              <a:ext uri="{FF2B5EF4-FFF2-40B4-BE49-F238E27FC236}">
                <a16:creationId xmlns:a16="http://schemas.microsoft.com/office/drawing/2014/main" id="{93D39634-4D34-4DE8-9109-0F435A83DF67}"/>
              </a:ext>
            </a:extLst>
          </p:cNvPr>
          <p:cNvPicPr>
            <a:picLocks noChangeAspect="1"/>
          </p:cNvPicPr>
          <p:nvPr/>
        </p:nvPicPr>
        <p:blipFill>
          <a:blip r:embed="rId3"/>
          <a:stretch>
            <a:fillRect/>
          </a:stretch>
        </p:blipFill>
        <p:spPr>
          <a:xfrm>
            <a:off x="12892703" y="7780475"/>
            <a:ext cx="1676412" cy="37147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881063" y="1148834"/>
            <a:ext cx="10611922" cy="699254"/>
          </a:xfrm>
          <a:prstGeom prst="rect">
            <a:avLst/>
          </a:prstGeom>
          <a:noFill/>
          <a:ln/>
        </p:spPr>
        <p:txBody>
          <a:bodyPr wrap="none" lIns="0" tIns="0" rIns="0" bIns="0" rtlCol="0" anchor="t"/>
          <a:lstStyle/>
          <a:p>
            <a:pPr marL="0" indent="0">
              <a:lnSpc>
                <a:spcPts val="5500"/>
              </a:lnSpc>
              <a:buNone/>
            </a:pPr>
            <a:r>
              <a:rPr lang="en-US" sz="4400" b="1" dirty="0">
                <a:solidFill>
                  <a:srgbClr val="F0FCFF"/>
                </a:solidFill>
                <a:latin typeface="Spline Sans Bold" pitchFamily="34" charset="0"/>
                <a:ea typeface="Spline Sans Bold" pitchFamily="34" charset="-122"/>
                <a:cs typeface="Spline Sans Bold" pitchFamily="34" charset="-120"/>
              </a:rPr>
              <a:t>Fragenrunde: Haben Sie Fragen an mich?</a:t>
            </a:r>
            <a:endParaRPr lang="en-US" sz="4400" dirty="0"/>
          </a:p>
        </p:txBody>
      </p:sp>
      <p:sp>
        <p:nvSpPr>
          <p:cNvPr id="3" name="Text 1"/>
          <p:cNvSpPr/>
          <p:nvPr/>
        </p:nvSpPr>
        <p:spPr>
          <a:xfrm>
            <a:off x="881063" y="3734038"/>
            <a:ext cx="6127075" cy="1208723"/>
          </a:xfrm>
          <a:prstGeom prst="rect">
            <a:avLst/>
          </a:prstGeom>
          <a:noFill/>
          <a:ln/>
        </p:spPr>
        <p:txBody>
          <a:bodyPr wrap="square" lIns="0" tIns="0" rIns="0" bIns="0" rtlCol="0" anchor="t"/>
          <a:lstStyle/>
          <a:p>
            <a:pPr marL="0" indent="0">
              <a:lnSpc>
                <a:spcPts val="3150"/>
              </a:lnSpc>
              <a:buNone/>
            </a:pPr>
            <a:r>
              <a:rPr lang="en-US" sz="1950" dirty="0">
                <a:solidFill>
                  <a:srgbClr val="E0E4E6"/>
                </a:solidFill>
                <a:latin typeface="Barlow" pitchFamily="34" charset="0"/>
                <a:ea typeface="Barlow" pitchFamily="34" charset="-122"/>
                <a:cs typeface="Barlow" pitchFamily="34" charset="-120"/>
              </a:rPr>
              <a:t>Gerne beantworte ich Ihre Fragen zu den Themen Medientechnik und den technischen Ausstattungsmöglichkeiten der HWG. </a:t>
            </a:r>
            <a:endParaRPr lang="en-US" sz="1950" dirty="0"/>
          </a:p>
        </p:txBody>
      </p:sp>
      <p:sp>
        <p:nvSpPr>
          <p:cNvPr id="4" name="Text 2"/>
          <p:cNvSpPr/>
          <p:nvPr/>
        </p:nvSpPr>
        <p:spPr>
          <a:xfrm>
            <a:off x="881063" y="5169337"/>
            <a:ext cx="6127075" cy="402908"/>
          </a:xfrm>
          <a:prstGeom prst="rect">
            <a:avLst/>
          </a:prstGeom>
          <a:noFill/>
          <a:ln/>
        </p:spPr>
        <p:txBody>
          <a:bodyPr wrap="none" lIns="0" tIns="0" rIns="0" bIns="0" rtlCol="0" anchor="t"/>
          <a:lstStyle/>
          <a:p>
            <a:pPr marL="0" indent="0">
              <a:lnSpc>
                <a:spcPts val="3150"/>
              </a:lnSpc>
              <a:buNone/>
            </a:pPr>
            <a:endParaRPr lang="en-US" sz="1950" dirty="0"/>
          </a:p>
        </p:txBody>
      </p:sp>
      <p:pic>
        <p:nvPicPr>
          <p:cNvPr id="5" name="Image 0" descr="preencoded.png"/>
          <p:cNvPicPr>
            <a:picLocks noChangeAspect="1"/>
          </p:cNvPicPr>
          <p:nvPr/>
        </p:nvPicPr>
        <p:blipFill>
          <a:blip r:embed="rId3"/>
          <a:stretch>
            <a:fillRect/>
          </a:stretch>
        </p:blipFill>
        <p:spPr>
          <a:xfrm>
            <a:off x="7629882" y="2508766"/>
            <a:ext cx="6127075" cy="4288869"/>
          </a:xfrm>
          <a:prstGeom prst="rect">
            <a:avLst/>
          </a:prstGeom>
        </p:spPr>
      </p:pic>
      <p:pic>
        <p:nvPicPr>
          <p:cNvPr id="7" name="Grafik 6">
            <a:extLst>
              <a:ext uri="{FF2B5EF4-FFF2-40B4-BE49-F238E27FC236}">
                <a16:creationId xmlns:a16="http://schemas.microsoft.com/office/drawing/2014/main" id="{369478B6-86E9-4668-B89B-A114EDE32481}"/>
              </a:ext>
            </a:extLst>
          </p:cNvPr>
          <p:cNvPicPr>
            <a:picLocks noChangeAspect="1"/>
          </p:cNvPicPr>
          <p:nvPr/>
        </p:nvPicPr>
        <p:blipFill>
          <a:blip r:embed="rId4"/>
          <a:stretch>
            <a:fillRect/>
          </a:stretch>
        </p:blipFill>
        <p:spPr>
          <a:xfrm>
            <a:off x="12857916" y="7755626"/>
            <a:ext cx="1676412" cy="37147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1012</Words>
  <Application>Microsoft Office PowerPoint</Application>
  <PresentationFormat>Benutzerdefiniert</PresentationFormat>
  <Paragraphs>192</Paragraphs>
  <Slides>16</Slides>
  <Notes>16</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16</vt:i4>
      </vt:variant>
    </vt:vector>
  </HeadingPairs>
  <TitlesOfParts>
    <vt:vector size="22" baseType="lpstr">
      <vt:lpstr>Barlow</vt:lpstr>
      <vt:lpstr>Barlow Bold</vt:lpstr>
      <vt:lpstr>Arial</vt:lpstr>
      <vt:lpstr>Spline Sans Bold</vt:lpstr>
      <vt:lpstr>Calibri</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Heidemann, Peter</cp:lastModifiedBy>
  <cp:revision>4</cp:revision>
  <dcterms:created xsi:type="dcterms:W3CDTF">2024-10-08T12:44:12Z</dcterms:created>
  <dcterms:modified xsi:type="dcterms:W3CDTF">2024-10-15T05:07:20Z</dcterms:modified>
</cp:coreProperties>
</file>